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6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87" autoAdjust="0"/>
    <p:restoredTop sz="86380" autoAdjust="0"/>
  </p:normalViewPr>
  <p:slideViewPr>
    <p:cSldViewPr>
      <p:cViewPr varScale="1">
        <p:scale>
          <a:sx n="73" d="100"/>
          <a:sy n="73" d="100"/>
        </p:scale>
        <p:origin x="-1920" y="-4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3DEF84-1709-468C-B7C9-9AE6FAE776E0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816B05-19A3-46D9-BA89-6B97BFF83B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88039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16B05-19A3-46D9-BA89-6B97BFF83B30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03001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51F6-C3E9-4DFA-8801-249E5DAA27F0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23C6-72E5-4DE9-B84C-117935E19F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51F6-C3E9-4DFA-8801-249E5DAA27F0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23C6-72E5-4DE9-B84C-117935E19F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51F6-C3E9-4DFA-8801-249E5DAA27F0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23C6-72E5-4DE9-B84C-117935E19F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51F6-C3E9-4DFA-8801-249E5DAA27F0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23C6-72E5-4DE9-B84C-117935E19F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51F6-C3E9-4DFA-8801-249E5DAA27F0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23C6-72E5-4DE9-B84C-117935E19F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51F6-C3E9-4DFA-8801-249E5DAA27F0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23C6-72E5-4DE9-B84C-117935E19F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51F6-C3E9-4DFA-8801-249E5DAA27F0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23C6-72E5-4DE9-B84C-117935E19F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51F6-C3E9-4DFA-8801-249E5DAA27F0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23C6-72E5-4DE9-B84C-117935E19F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51F6-C3E9-4DFA-8801-249E5DAA27F0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23C6-72E5-4DE9-B84C-117935E19F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51F6-C3E9-4DFA-8801-249E5DAA27F0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23C6-72E5-4DE9-B84C-117935E19F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51F6-C3E9-4DFA-8801-249E5DAA27F0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323C6-72E5-4DE9-B84C-117935E19F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351F6-C3E9-4DFA-8801-249E5DAA27F0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B323C6-72E5-4DE9-B84C-117935E19FF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5d02c8a3193e.png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28.png"/><Relationship Id="rId18" Type="http://schemas.openxmlformats.org/officeDocument/2006/relationships/image" Target="../media/image33.jpeg"/><Relationship Id="rId3" Type="http://schemas.openxmlformats.org/officeDocument/2006/relationships/image" Target="../media/image2.jpeg"/><Relationship Id="rId7" Type="http://schemas.openxmlformats.org/officeDocument/2006/relationships/image" Target="../media/image22.jpeg"/><Relationship Id="rId12" Type="http://schemas.openxmlformats.org/officeDocument/2006/relationships/image" Target="../media/image27.jpeg"/><Relationship Id="rId17" Type="http://schemas.openxmlformats.org/officeDocument/2006/relationships/image" Target="../media/image32.jpeg"/><Relationship Id="rId2" Type="http://schemas.openxmlformats.org/officeDocument/2006/relationships/image" Target="../media/image1.jpeg"/><Relationship Id="rId16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5" Type="http://schemas.openxmlformats.org/officeDocument/2006/relationships/image" Target="../media/image30.jpeg"/><Relationship Id="rId10" Type="http://schemas.openxmlformats.org/officeDocument/2006/relationships/image" Target="../media/image25.jpeg"/><Relationship Id="rId4" Type="http://schemas.openxmlformats.org/officeDocument/2006/relationships/image" Target="../media/image12.jpeg"/><Relationship Id="rId9" Type="http://schemas.openxmlformats.org/officeDocument/2006/relationships/image" Target="../media/image24.png"/><Relationship Id="rId1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E:\&#1084;&#1086;\&#1072;&#1083;&#1077;&#1082;&#1089;&#1077;&#1080;-&#1088;&#1099;&#1073;&#1085;&#1080;&#1082;&#1086;&#1074;-&#1075;&#1086;&#1089;&#1091;&#1076;&#1072;&#1088;&#1089;&#1090;&#1074;&#1077;&#1085;&#1085;&#1099;&#1080;-&#1086;&#1088;&#1082;&#1077;&#1089;&#1090;&#1088;-&#1082;&#1080;&#1085;&#1077;&#1084;&#1072;&#1090;&#1086;&#1075;&#1088;&#1072;&#1092;&#1080;&#1080;-&#1089;&#1089;&#1089;&#1088;-&#1090;&#1077;&#1084;&#1072;-&#1084;&#1077;&#1095;&#1090;.mp3" TargetMode="External"/><Relationship Id="rId6" Type="http://schemas.openxmlformats.org/officeDocument/2006/relationships/image" Target="../media/image34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5d02c8a3193e.png" TargetMode="External"/><Relationship Id="rId3" Type="http://schemas.openxmlformats.org/officeDocument/2006/relationships/image" Target="../media/image2.jpeg"/><Relationship Id="rId7" Type="http://schemas.openxmlformats.org/officeDocument/2006/relationships/image" Target="file:///C:\Users\&#1043;&#1072;&#1083;&#1080;&#1085;&#1072;%20&#1048;&#1074;&#1072;&#1085;&#1086;&#1074;&#1085;&#1072;\Downloads\DSC02399.JPG" TargetMode="External"/><Relationship Id="rId12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11" Type="http://schemas.openxmlformats.org/officeDocument/2006/relationships/image" Target="file:///C:\Users\&#1043;&#1072;&#1083;&#1080;&#1085;&#1072;%20&#1048;&#1074;&#1072;&#1085;&#1086;&#1074;&#1085;&#1072;\Downloads\DSC02404.JPG" TargetMode="External"/><Relationship Id="rId5" Type="http://schemas.openxmlformats.org/officeDocument/2006/relationships/image" Target="file:///C:\Users\&#1043;&#1072;&#1083;&#1080;&#1085;&#1072;%20&#1048;&#1074;&#1072;&#1085;&#1086;&#1074;&#1085;&#1072;\Downloads\DSC02397.JPG" TargetMode="External"/><Relationship Id="rId10" Type="http://schemas.openxmlformats.org/officeDocument/2006/relationships/image" Target="../media/image17.jpeg"/><Relationship Id="rId4" Type="http://schemas.openxmlformats.org/officeDocument/2006/relationships/image" Target="../media/image14.jpeg"/><Relationship Id="rId9" Type="http://schemas.openxmlformats.org/officeDocument/2006/relationships/image" Target="file:///C:\Users\&#1043;&#1072;&#1083;&#1080;&#1085;&#1072;%20&#1048;&#1074;&#1072;&#1085;&#1086;&#1074;&#1085;&#1072;\Downloads\DSC02403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2" descr="http://www.clipartbest.com/cliparts/7ca/6KL/7ca6KLKMi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  <p:pic>
        <p:nvPicPr>
          <p:cNvPr id="6" name="Picture 12" descr="https://data2.1freewallpapers.com/detail/dad-girl-white-background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4208" y="620688"/>
            <a:ext cx="2111575" cy="1800200"/>
          </a:xfrm>
          <a:prstGeom prst="rect">
            <a:avLst/>
          </a:prstGeom>
          <a:noFill/>
        </p:spPr>
      </p:pic>
      <p:pic>
        <p:nvPicPr>
          <p:cNvPr id="7" name="Picture 8" descr="https://www.rastishka.ru/parent/uploads/images/redactor/d83b4e839c8cd37cfc6be4e1723cda436406eb4f.jpe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548680"/>
            <a:ext cx="2016224" cy="201622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403648" y="2708920"/>
            <a:ext cx="6480720" cy="1938992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ru-RU" sz="2400" b="1" dirty="0" smtClean="0">
                <a:ln w="18415" cmpd="sng">
                  <a:solidFill>
                    <a:schemeClr val="tx2"/>
                  </a:solidFill>
                  <a:prstDash val="solid"/>
                </a:ln>
                <a:solidFill>
                  <a:srgbClr val="E727B5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«Сторителлинг или  как научить детей правильно рассказывать   истории с использованием изобразительной деятельности»</a:t>
            </a:r>
          </a:p>
          <a:p>
            <a:endParaRPr lang="ru-RU" sz="2400" dirty="0">
              <a:ln w="18415" cmpd="sng">
                <a:solidFill>
                  <a:srgbClr val="FF0000"/>
                </a:solidFill>
                <a:prstDash val="solid"/>
              </a:ln>
              <a:blipFill>
                <a:blip r:embed="rId6"/>
                <a:tile tx="0" ty="0" sx="100000" sy="100000" flip="none" algn="tl"/>
              </a:blip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s://ds10asha.educhel.ru/uploads/5000/20528/information_portal/.thumbs/1.png?1477659384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2627784" y="4149080"/>
            <a:ext cx="3260304" cy="2174623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411760" y="692696"/>
            <a:ext cx="453650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Семинар-практикум для родителей «Художественная гостинная»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в подготовительной группе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364088" y="4941168"/>
            <a:ext cx="3312368" cy="1279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600" b="1" dirty="0" smtClean="0">
                <a:solidFill>
                  <a:srgbClr val="0070C0"/>
                </a:solidFill>
              </a:rPr>
              <a:t>Подготовила: Соларева Г. И</a:t>
            </a:r>
          </a:p>
          <a:p>
            <a:pPr algn="ctr">
              <a:lnSpc>
                <a:spcPct val="80000"/>
              </a:lnSpc>
            </a:pPr>
            <a:r>
              <a:rPr lang="ru-RU" sz="1600" b="1" dirty="0" smtClean="0">
                <a:solidFill>
                  <a:srgbClr val="0070C0"/>
                </a:solidFill>
              </a:rPr>
              <a:t>воспитатель 1 квалификационной категории</a:t>
            </a:r>
          </a:p>
          <a:p>
            <a:pPr algn="ctr">
              <a:lnSpc>
                <a:spcPct val="80000"/>
              </a:lnSpc>
            </a:pPr>
            <a:r>
              <a:rPr lang="ru-RU" sz="1600" b="1" dirty="0" smtClean="0">
                <a:solidFill>
                  <a:srgbClr val="0070C0"/>
                </a:solidFill>
              </a:rPr>
              <a:t>МБДОУ №55 «Хрусталик»</a:t>
            </a:r>
          </a:p>
          <a:p>
            <a:pPr algn="ctr">
              <a:lnSpc>
                <a:spcPct val="80000"/>
              </a:lnSpc>
            </a:pPr>
            <a:r>
              <a:rPr lang="ru-RU" sz="1600" b="1" dirty="0" smtClean="0">
                <a:solidFill>
                  <a:srgbClr val="0070C0"/>
                </a:solidFill>
              </a:rPr>
              <a:t>г. Керчь </a:t>
            </a:r>
          </a:p>
          <a:p>
            <a:pPr algn="ctr">
              <a:lnSpc>
                <a:spcPct val="80000"/>
              </a:lnSpc>
            </a:pPr>
            <a:r>
              <a:rPr lang="ru-RU" sz="1600" b="1" dirty="0" smtClean="0">
                <a:solidFill>
                  <a:srgbClr val="0070C0"/>
                </a:solidFill>
              </a:rPr>
              <a:t>2018 г.</a:t>
            </a:r>
            <a:endParaRPr lang="ru-RU" sz="16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http://www.clipartbest.com/cliparts/7ca/6KL/7ca6KLKMi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  <p:pic>
        <p:nvPicPr>
          <p:cNvPr id="4" name="Рисунок 3" descr="DSC02405.JPG"/>
          <p:cNvPicPr/>
          <p:nvPr/>
        </p:nvPicPr>
        <p:blipFill>
          <a:blip r:embed="rId4" cstate="print">
            <a:lum bright="10000" contrast="40000"/>
          </a:blip>
          <a:stretch>
            <a:fillRect/>
          </a:stretch>
        </p:blipFill>
        <p:spPr>
          <a:xfrm>
            <a:off x="1259632" y="692696"/>
            <a:ext cx="6768752" cy="48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Галина Ивановна\Pictures\Изображения\рисование\5d02c8a3193e.png"/>
          <p:cNvPicPr/>
          <p:nvPr/>
        </p:nvPicPr>
        <p:blipFill>
          <a:blip r:embed="rId5" r:link="rId6" cstate="print">
            <a:lum bright="-30000" contrast="40000"/>
          </a:blip>
          <a:stretch>
            <a:fillRect/>
          </a:stretch>
        </p:blipFill>
        <p:spPr>
          <a:xfrm rot="1435177">
            <a:off x="305861" y="4322011"/>
            <a:ext cx="1971458" cy="19263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23728" y="5589240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Творческая группа детей из группы «Почемучки»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 картина, созданная их руками 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http://www.clipartbest.com/cliparts/7ca/6KL/7ca6KLKMi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  <p:pic>
        <p:nvPicPr>
          <p:cNvPr id="32770" name="Picture 2" descr="http://76015.selcdn.com/web/pe/12/1160/32f5b47007d7e4b6.jpg"/>
          <p:cNvPicPr>
            <a:picLocks noChangeAspect="1" noChangeArrowheads="1"/>
          </p:cNvPicPr>
          <p:nvPr/>
        </p:nvPicPr>
        <p:blipFill>
          <a:blip r:embed="rId4" cstate="print"/>
          <a:srcRect t="14364" b="14076"/>
          <a:stretch>
            <a:fillRect/>
          </a:stretch>
        </p:blipFill>
        <p:spPr bwMode="auto">
          <a:xfrm>
            <a:off x="295238" y="908720"/>
            <a:ext cx="8597242" cy="561662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11560" y="548680"/>
            <a:ext cx="792088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Составление интерактивного рассказа на конверт-доске </a:t>
            </a:r>
          </a:p>
          <a:p>
            <a:endParaRPr lang="ru-RU" dirty="0"/>
          </a:p>
        </p:txBody>
      </p:sp>
      <p:pic>
        <p:nvPicPr>
          <p:cNvPr id="6" name="Picture 18" descr="https://image.freepik.com/free-vector/no-translate-detected_43633-2949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179512" y="4149080"/>
            <a:ext cx="1615892" cy="2297354"/>
          </a:xfrm>
          <a:prstGeom prst="rect">
            <a:avLst/>
          </a:prstGeom>
          <a:noFill/>
        </p:spPr>
      </p:pic>
      <p:pic>
        <p:nvPicPr>
          <p:cNvPr id="8" name="Picture 6" descr="http://img-fotki.yandex.ru/get/5305/47407354.676/0_dd4ba_74948f83_orig.png"/>
          <p:cNvPicPr>
            <a:picLocks noChangeAspect="1" noChangeArrowheads="1"/>
          </p:cNvPicPr>
          <p:nvPr/>
        </p:nvPicPr>
        <p:blipFill>
          <a:blip r:embed="rId6" cstate="print">
            <a:lum bright="-10000" contrast="40000"/>
          </a:blip>
          <a:srcRect/>
          <a:stretch>
            <a:fillRect/>
          </a:stretch>
        </p:blipFill>
        <p:spPr bwMode="auto">
          <a:xfrm flipH="1">
            <a:off x="1331640" y="1772816"/>
            <a:ext cx="2843808" cy="3096344"/>
          </a:xfrm>
          <a:prstGeom prst="rect">
            <a:avLst/>
          </a:prstGeom>
          <a:noFill/>
        </p:spPr>
      </p:pic>
      <p:pic>
        <p:nvPicPr>
          <p:cNvPr id="9" name="Picture 4" descr="https://png.pngtree.com/element_origin_min_pic/16/10/31/6a783f717c8290f5cc481d7f2544ebbd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 flipH="1">
            <a:off x="1763688" y="4941168"/>
            <a:ext cx="738532" cy="1080120"/>
          </a:xfrm>
          <a:prstGeom prst="rect">
            <a:avLst/>
          </a:prstGeom>
          <a:noFill/>
        </p:spPr>
      </p:pic>
      <p:pic>
        <p:nvPicPr>
          <p:cNvPr id="10" name="Picture 2" descr="https://im0-tub-ru.yandex.net/i?id=bd4f49bb589e138514fe49aea20379af&amp;n=13&amp;exp=1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2483768" y="2780928"/>
            <a:ext cx="915627" cy="936104"/>
          </a:xfrm>
          <a:prstGeom prst="rect">
            <a:avLst/>
          </a:prstGeom>
          <a:noFill/>
        </p:spPr>
      </p:pic>
      <p:pic>
        <p:nvPicPr>
          <p:cNvPr id="11" name="Picture 8" descr="https://pixy.org/src/40/401661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63888" y="4581128"/>
            <a:ext cx="2297077" cy="1152128"/>
          </a:xfrm>
          <a:prstGeom prst="rect">
            <a:avLst/>
          </a:prstGeom>
          <a:noFill/>
        </p:spPr>
      </p:pic>
      <p:pic>
        <p:nvPicPr>
          <p:cNvPr id="12" name="Picture 10" descr="https://st.depositphotos.com/1594920/3493/i/950/depositphotos_34931243-stock-photo-beagle-puppy-howling-looking-up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3851920" y="2420888"/>
            <a:ext cx="1650737" cy="1152128"/>
          </a:xfrm>
          <a:prstGeom prst="rect">
            <a:avLst/>
          </a:prstGeom>
          <a:noFill/>
        </p:spPr>
      </p:pic>
      <p:pic>
        <p:nvPicPr>
          <p:cNvPr id="13" name="Picture 12" descr="https://im0-tub-ru.yandex.net/i?id=c36c0533462bc149ffec4cdc8227ed9c&amp;n=13&amp;exp=1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3923928" y="5301208"/>
            <a:ext cx="1180030" cy="864096"/>
          </a:xfrm>
          <a:prstGeom prst="rect">
            <a:avLst/>
          </a:prstGeom>
          <a:noFill/>
        </p:spPr>
      </p:pic>
      <p:pic>
        <p:nvPicPr>
          <p:cNvPr id="14" name="Picture 16" descr="https://arhivurokov.ru/multiurok/html/2017/01/11/s_58754e9d61259/525301_6.jpe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 l="46199"/>
          <a:stretch>
            <a:fillRect/>
          </a:stretch>
        </p:blipFill>
        <p:spPr bwMode="auto">
          <a:xfrm flipH="1">
            <a:off x="7236296" y="1916832"/>
            <a:ext cx="956562" cy="1440160"/>
          </a:xfrm>
          <a:prstGeom prst="rect">
            <a:avLst/>
          </a:prstGeom>
          <a:noFill/>
        </p:spPr>
      </p:pic>
      <p:pic>
        <p:nvPicPr>
          <p:cNvPr id="15" name="Picture 14" descr="https://i.pinimg.com/originals/87/36/ba/8736ba88431e201443c524d1b6cdd7d9.png"/>
          <p:cNvPicPr>
            <a:picLocks noChangeAspect="1" noChangeArrowheads="1"/>
          </p:cNvPicPr>
          <p:nvPr/>
        </p:nvPicPr>
        <p:blipFill>
          <a:blip r:embed="rId1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6084168" y="2132856"/>
            <a:ext cx="1584176" cy="2064073"/>
          </a:xfrm>
          <a:prstGeom prst="rect">
            <a:avLst/>
          </a:prstGeom>
          <a:noFill/>
        </p:spPr>
      </p:pic>
      <p:pic>
        <p:nvPicPr>
          <p:cNvPr id="16" name="Picture 10" descr="https://kak2z.ru/my_img/img/2018/08/30/8c096.jp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>
            <a:off x="7380312" y="4149080"/>
            <a:ext cx="1141874" cy="1008112"/>
          </a:xfrm>
          <a:prstGeom prst="rect">
            <a:avLst/>
          </a:prstGeom>
          <a:noFill/>
        </p:spPr>
      </p:pic>
      <p:pic>
        <p:nvPicPr>
          <p:cNvPr id="17" name="Picture 4" descr="https://png.pngtree.com/element_origin_min_pic/16/10/19/23580790fc6f1f1.jpg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>
            <a:off x="6084168" y="4941168"/>
            <a:ext cx="917749" cy="1080120"/>
          </a:xfrm>
          <a:prstGeom prst="rect">
            <a:avLst/>
          </a:prstGeom>
          <a:noFill/>
        </p:spPr>
      </p:pic>
      <p:pic>
        <p:nvPicPr>
          <p:cNvPr id="19" name="Picture 6" descr="http://co8tula.ru/upload/iblock/9ff/9ff733c2c8594e847f9b10aa9199d854.jpg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 l="46165" b="47222"/>
          <a:stretch>
            <a:fillRect/>
          </a:stretch>
        </p:blipFill>
        <p:spPr bwMode="auto">
          <a:xfrm>
            <a:off x="7236296" y="5589240"/>
            <a:ext cx="751325" cy="720080"/>
          </a:xfrm>
          <a:prstGeom prst="rect">
            <a:avLst/>
          </a:prstGeom>
          <a:noFill/>
        </p:spPr>
      </p:pic>
      <p:pic>
        <p:nvPicPr>
          <p:cNvPr id="20" name="Рисунок 19" descr="iBGKQNOM0.jpg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799466">
            <a:off x="890234" y="3491652"/>
            <a:ext cx="735906" cy="735906"/>
          </a:xfrm>
          <a:prstGeom prst="rect">
            <a:avLst/>
          </a:prstGeom>
        </p:spPr>
      </p:pic>
      <p:pic>
        <p:nvPicPr>
          <p:cNvPr id="21" name="Рисунок 20" descr="iBGKQNOM0.jpg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799466">
            <a:off x="2186380" y="4211732"/>
            <a:ext cx="735906" cy="735906"/>
          </a:xfrm>
          <a:prstGeom prst="rect">
            <a:avLst/>
          </a:prstGeom>
        </p:spPr>
      </p:pic>
      <p:pic>
        <p:nvPicPr>
          <p:cNvPr id="22" name="Рисунок 21" descr="iBGKQNOM0.jpg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800534" flipH="1">
            <a:off x="6519954" y="1615936"/>
            <a:ext cx="735906" cy="788298"/>
          </a:xfrm>
          <a:prstGeom prst="rect">
            <a:avLst/>
          </a:prstGeom>
        </p:spPr>
      </p:pic>
      <p:pic>
        <p:nvPicPr>
          <p:cNvPr id="23" name="Рисунок 22" descr="iBGKQNOM0.jpg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799466">
            <a:off x="7744089" y="3272120"/>
            <a:ext cx="735906" cy="788298"/>
          </a:xfrm>
          <a:prstGeom prst="rect">
            <a:avLst/>
          </a:prstGeom>
        </p:spPr>
      </p:pic>
      <p:pic>
        <p:nvPicPr>
          <p:cNvPr id="24" name="Рисунок 23" descr="iBGKQNOM0.jpg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799466">
            <a:off x="6447946" y="4280232"/>
            <a:ext cx="735906" cy="788298"/>
          </a:xfrm>
          <a:prstGeom prst="rect">
            <a:avLst/>
          </a:prstGeom>
        </p:spPr>
      </p:pic>
      <p:pic>
        <p:nvPicPr>
          <p:cNvPr id="25" name="Рисунок 24" descr="iBGKQNOM0.jpg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799466">
            <a:off x="7816098" y="5072320"/>
            <a:ext cx="735906" cy="788298"/>
          </a:xfrm>
          <a:prstGeom prst="rect">
            <a:avLst/>
          </a:prstGeom>
        </p:spPr>
      </p:pic>
      <p:pic>
        <p:nvPicPr>
          <p:cNvPr id="7" name="Рисунок 6" descr="water-proof.jpg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40000"/>
          </a:blip>
          <a:stretch>
            <a:fillRect/>
          </a:stretch>
        </p:blipFill>
        <p:spPr>
          <a:xfrm>
            <a:off x="3131840" y="1124744"/>
            <a:ext cx="3744416" cy="15841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2" descr="http://www.clipartbest.com/cliparts/7ca/6KL/7ca6KLKMi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  <p:pic>
        <p:nvPicPr>
          <p:cNvPr id="5" name="Picture 2" descr="https://thumbs.dreamstime.com/b/cute-ufo-alien-cartoon-sweet-stars-illustration-kids-space-5640175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992" y="-747464"/>
            <a:ext cx="7848872" cy="5780744"/>
          </a:xfrm>
          <a:prstGeom prst="rect">
            <a:avLst/>
          </a:prstGeom>
          <a:noFill/>
        </p:spPr>
      </p:pic>
      <p:pic>
        <p:nvPicPr>
          <p:cNvPr id="7" name="алексеи-рыбников-государственныи-оркестр-кинематографии-ссср-тема-мечт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1115616" y="5805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5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2" descr="http://www.clipartbest.com/cliparts/7ca/6KL/7ca6KLKMi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  <p:pic>
        <p:nvPicPr>
          <p:cNvPr id="8" name="Picture 2" descr="https://i.pinimg.com/736x/ec/06/56/ec06568c1091959194c6255cdea5f126--clipart-ppt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404664"/>
            <a:ext cx="7560840" cy="567063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763688" y="3068960"/>
            <a:ext cx="57606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Термин</a:t>
            </a:r>
            <a:r>
              <a:rPr lang="ru-RU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«сторителлинг» </a:t>
            </a:r>
          </a:p>
          <a:p>
            <a:pPr lvl="0"/>
            <a:r>
              <a:rPr lang="ru-RU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означает «рассказывание историй, способ передачи информации и нахождение смыслов через рассказывание историй».</a:t>
            </a:r>
          </a:p>
          <a:p>
            <a:pPr lvl="0"/>
            <a:r>
              <a:rPr lang="ru-RU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Сторителлинг – это повествование мифов, сказок, притч, былин. Сами рассказы могут быть как о выдуманных (книжных, сказочных, мультипликационных), так и о реальных героях.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2" descr="http://www.clipartbest.com/cliparts/7ca/6KL/7ca6KLKMi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  <p:pic>
        <p:nvPicPr>
          <p:cNvPr id="8" name="Picture 2" descr="https://i.pinimg.com/736x/ec/06/56/ec06568c1091959194c6255cdea5f126--clipart-ppt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404664"/>
            <a:ext cx="7560840" cy="567063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763688" y="2924944"/>
            <a:ext cx="576064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Цели сторителлинга</a:t>
            </a:r>
            <a:r>
              <a:rPr lang="ru-RU" sz="2400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 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захватить внимание детей с начала         повествования и удерживать его в течение всей истории;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вызвать симпатию к герою;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донести основную мысль истории.</a:t>
            </a:r>
          </a:p>
          <a:p>
            <a:pPr lvl="0" algn="ctr"/>
            <a:endParaRPr lang="ru-RU" b="1" dirty="0" smtClean="0">
              <a:ln w="18415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" name="Рисунок 1" descr="1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5" name="Picture 2" descr="http://www.clipartbest.com/cliparts/7ca/6KL/7ca6KLKMi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5400000">
              <a:off x="1143000" y="-1143000"/>
              <a:ext cx="6858000" cy="9144000"/>
            </a:xfrm>
            <a:prstGeom prst="rect">
              <a:avLst/>
            </a:prstGeom>
            <a:noFill/>
          </p:spPr>
        </p:pic>
      </p:grpSp>
      <p:pic>
        <p:nvPicPr>
          <p:cNvPr id="9" name="Рисунок 8" descr="clouds-frame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7027" t="72245"/>
          <a:stretch>
            <a:fillRect/>
          </a:stretch>
        </p:blipFill>
        <p:spPr>
          <a:xfrm flipV="1">
            <a:off x="683568" y="3789040"/>
            <a:ext cx="2316453" cy="1872000"/>
          </a:xfrm>
          <a:prstGeom prst="rect">
            <a:avLst/>
          </a:prstGeom>
        </p:spPr>
      </p:pic>
      <p:pic>
        <p:nvPicPr>
          <p:cNvPr id="10" name="Рисунок 9" descr="clouds-frame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3410" r="69126"/>
          <a:stretch>
            <a:fillRect/>
          </a:stretch>
        </p:blipFill>
        <p:spPr>
          <a:xfrm>
            <a:off x="683568" y="1412776"/>
            <a:ext cx="2313315" cy="1872208"/>
          </a:xfrm>
          <a:prstGeom prst="rect">
            <a:avLst/>
          </a:prstGeom>
        </p:spPr>
      </p:pic>
      <p:pic>
        <p:nvPicPr>
          <p:cNvPr id="11" name="Рисунок 10" descr="clouds-frame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4054" r="35003" b="73305"/>
          <a:stretch>
            <a:fillRect/>
          </a:stretch>
        </p:blipFill>
        <p:spPr>
          <a:xfrm flipH="1" flipV="1">
            <a:off x="6012160" y="3789040"/>
            <a:ext cx="2340000" cy="1872000"/>
          </a:xfrm>
          <a:prstGeom prst="rect">
            <a:avLst/>
          </a:prstGeom>
        </p:spPr>
      </p:pic>
      <p:pic>
        <p:nvPicPr>
          <p:cNvPr id="12" name="Рисунок 11" descr="clouds-frame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8107" t="35296" b="37713"/>
          <a:stretch>
            <a:fillRect/>
          </a:stretch>
        </p:blipFill>
        <p:spPr>
          <a:xfrm>
            <a:off x="3347864" y="764704"/>
            <a:ext cx="2311937" cy="1872000"/>
          </a:xfrm>
          <a:prstGeom prst="rect">
            <a:avLst/>
          </a:prstGeom>
        </p:spPr>
      </p:pic>
      <p:pic>
        <p:nvPicPr>
          <p:cNvPr id="14" name="Рисунок 13" descr="clouds-frame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9352" b="73305"/>
          <a:stretch>
            <a:fillRect/>
          </a:stretch>
        </p:blipFill>
        <p:spPr>
          <a:xfrm flipH="1">
            <a:off x="6084168" y="1340768"/>
            <a:ext cx="2304256" cy="1872000"/>
          </a:xfrm>
          <a:prstGeom prst="rect">
            <a:avLst/>
          </a:prstGeom>
        </p:spPr>
      </p:pic>
      <p:pic>
        <p:nvPicPr>
          <p:cNvPr id="15" name="Рисунок 14" descr="clouds-frame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5760" r="69221" b="37884"/>
          <a:stretch>
            <a:fillRect/>
          </a:stretch>
        </p:blipFill>
        <p:spPr>
          <a:xfrm flipH="1" flipV="1">
            <a:off x="3131840" y="4293096"/>
            <a:ext cx="2880321" cy="2016016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3347864" y="2780928"/>
            <a:ext cx="2340000" cy="1440000"/>
          </a:xfrm>
          <a:prstGeom prst="roundRect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3275856" y="3140968"/>
            <a:ext cx="25202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Метод сторителлинга позволяет:</a:t>
            </a:r>
          </a:p>
          <a:p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3563888" y="1124744"/>
            <a:ext cx="19442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Заинтересовать каждого ребенка в происходящем действии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83568" y="1628800"/>
            <a:ext cx="208823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Научить воспринимать и перерабатывать внешнюю информацию</a:t>
            </a: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28184" y="1700808"/>
            <a:ext cx="20162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Обогатить 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устную речь дошкольников</a:t>
            </a:r>
            <a:endParaRPr lang="ru-RU" sz="1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71600" y="4365104"/>
            <a:ext cx="18722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Облегчить процесс запоминания сюжета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28184" y="4293096"/>
            <a:ext cx="20162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 требует затрат </a:t>
            </a:r>
          </a:p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 может быть использован в любом месте и в любое время </a:t>
            </a:r>
          </a:p>
          <a:p>
            <a:pPr algn="ctr"/>
            <a:endParaRPr lang="ru-RU" sz="1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75856" y="5013176"/>
            <a:ext cx="266429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spc="-15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Эффективен в процессе рассуждения,  вызывает у детей большой интерес, развивает фантазию, логику. </a:t>
            </a:r>
          </a:p>
          <a:p>
            <a:pPr algn="ctr"/>
            <a:endParaRPr lang="ru-RU" sz="1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2" grpId="0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" name="Рисунок 1" descr="1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5" name="Picture 2" descr="http://www.clipartbest.com/cliparts/7ca/6KL/7ca6KLKMi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5400000">
              <a:off x="1143000" y="-1143000"/>
              <a:ext cx="6858000" cy="9144000"/>
            </a:xfrm>
            <a:prstGeom prst="rect">
              <a:avLst/>
            </a:prstGeom>
            <a:noFill/>
          </p:spPr>
        </p:pic>
      </p:grpSp>
      <p:pic>
        <p:nvPicPr>
          <p:cNvPr id="9" name="Рисунок 8" descr="clouds-frame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8931" t="72245"/>
          <a:stretch>
            <a:fillRect/>
          </a:stretch>
        </p:blipFill>
        <p:spPr>
          <a:xfrm flipV="1">
            <a:off x="683568" y="3789040"/>
            <a:ext cx="2664296" cy="2088232"/>
          </a:xfrm>
          <a:prstGeom prst="rect">
            <a:avLst/>
          </a:prstGeom>
        </p:spPr>
      </p:pic>
      <p:pic>
        <p:nvPicPr>
          <p:cNvPr id="10" name="Рисунок 9" descr="clouds-frame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3410" r="69126"/>
          <a:stretch>
            <a:fillRect/>
          </a:stretch>
        </p:blipFill>
        <p:spPr>
          <a:xfrm>
            <a:off x="683568" y="1268760"/>
            <a:ext cx="2520280" cy="2016224"/>
          </a:xfrm>
          <a:prstGeom prst="rect">
            <a:avLst/>
          </a:prstGeom>
        </p:spPr>
      </p:pic>
      <p:pic>
        <p:nvPicPr>
          <p:cNvPr id="11" name="Рисунок 10" descr="clouds-frame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4054" r="35003" b="73305"/>
          <a:stretch>
            <a:fillRect/>
          </a:stretch>
        </p:blipFill>
        <p:spPr>
          <a:xfrm flipH="1" flipV="1">
            <a:off x="6012160" y="3789040"/>
            <a:ext cx="2520280" cy="2088232"/>
          </a:xfrm>
          <a:prstGeom prst="rect">
            <a:avLst/>
          </a:prstGeom>
        </p:spPr>
      </p:pic>
      <p:pic>
        <p:nvPicPr>
          <p:cNvPr id="12" name="Рисунок 11" descr="clouds-frame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8981" t="35296" b="37713"/>
          <a:stretch>
            <a:fillRect/>
          </a:stretch>
        </p:blipFill>
        <p:spPr>
          <a:xfrm flipH="1">
            <a:off x="3419872" y="620688"/>
            <a:ext cx="2520000" cy="2016224"/>
          </a:xfrm>
          <a:prstGeom prst="rect">
            <a:avLst/>
          </a:prstGeom>
        </p:spPr>
      </p:pic>
      <p:pic>
        <p:nvPicPr>
          <p:cNvPr id="13" name="Рисунок 12" descr="clouds-frame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2973" t="34428" r="32973" b="34428"/>
          <a:stretch>
            <a:fillRect/>
          </a:stretch>
        </p:blipFill>
        <p:spPr>
          <a:xfrm>
            <a:off x="-2772816" y="0"/>
            <a:ext cx="1152128" cy="1008112"/>
          </a:xfrm>
          <a:prstGeom prst="rect">
            <a:avLst/>
          </a:prstGeom>
        </p:spPr>
      </p:pic>
      <p:pic>
        <p:nvPicPr>
          <p:cNvPr id="14" name="Рисунок 13" descr="clouds-frame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9352" b="73305"/>
          <a:stretch>
            <a:fillRect/>
          </a:stretch>
        </p:blipFill>
        <p:spPr>
          <a:xfrm flipH="1">
            <a:off x="5868144" y="1196752"/>
            <a:ext cx="2520280" cy="2016016"/>
          </a:xfrm>
          <a:prstGeom prst="rect">
            <a:avLst/>
          </a:prstGeom>
        </p:spPr>
      </p:pic>
      <p:pic>
        <p:nvPicPr>
          <p:cNvPr id="15" name="Рисунок 14" descr="clouds-frame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5760" r="69221" b="37884"/>
          <a:stretch>
            <a:fillRect/>
          </a:stretch>
        </p:blipFill>
        <p:spPr>
          <a:xfrm flipH="1" flipV="1">
            <a:off x="3275856" y="4293096"/>
            <a:ext cx="2592288" cy="2016016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3347864" y="2780928"/>
            <a:ext cx="2340000" cy="1440000"/>
          </a:xfrm>
          <a:prstGeom prst="roundRect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3275856" y="3140968"/>
            <a:ext cx="25202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Какой должна  быть история?</a:t>
            </a:r>
          </a:p>
          <a:p>
            <a:pPr algn="ctr"/>
            <a:endParaRPr lang="ru-RU" sz="1600" b="1" dirty="0" smtClean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3635896" y="764704"/>
            <a:ext cx="208823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Простой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Она должна быть похожа на сказки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или притчи  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5576" y="4437112"/>
            <a:ext cx="2520280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Эмоциональной</a:t>
            </a:r>
          </a:p>
          <a:p>
            <a:pPr algn="ctr"/>
            <a:r>
              <a:rPr lang="ru-RU" sz="13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Отклик детей на событие создают особую атмосферу повествования.</a:t>
            </a:r>
          </a:p>
          <a:p>
            <a:pPr algn="ctr"/>
            <a:endParaRPr lang="ru-RU" sz="14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156176" y="4293096"/>
            <a:ext cx="2232248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u="sng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История должна </a:t>
            </a:r>
          </a:p>
          <a:p>
            <a:pPr algn="ctr"/>
            <a:r>
              <a:rPr lang="ru-RU" sz="13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быть убедительной, правдивой, даже если </a:t>
            </a:r>
          </a:p>
          <a:p>
            <a:pPr algn="ctr"/>
            <a:r>
              <a:rPr lang="ru-RU" sz="13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ней будут фантастические и сказочные сюжеты </a:t>
            </a:r>
          </a:p>
          <a:p>
            <a:pPr algn="ctr"/>
            <a:r>
              <a:rPr lang="ru-RU" sz="13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или животные</a:t>
            </a:r>
          </a:p>
          <a:p>
            <a:pPr algn="ctr"/>
            <a:endParaRPr lang="ru-RU" sz="1400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75856" y="5013176"/>
            <a:ext cx="26642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u="sng" spc="-15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Она должна затрагивать </a:t>
            </a:r>
          </a:p>
          <a:p>
            <a:pPr algn="ctr"/>
            <a:r>
              <a:rPr lang="ru-RU" sz="1400" b="1" spc="-15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важные для детей темы, способствовать решению значимых проблем.</a:t>
            </a:r>
          </a:p>
          <a:p>
            <a:pPr algn="ctr"/>
            <a:endParaRPr lang="ru-RU" sz="1400" b="1" spc="-150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27584" y="1556792"/>
            <a:ext cx="21602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 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u="sng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Конкретной </a:t>
            </a:r>
            <a:r>
              <a:rPr lang="ru-RU" sz="13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Персонажи истории должны быть знакомы и понятны дошкольникам</a:t>
            </a:r>
          </a:p>
          <a:p>
            <a:endParaRPr lang="ru-RU" dirty="0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5724128" y="1484784"/>
            <a:ext cx="2772816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u="sng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Реалистичной.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Самая лучшая история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 понравится и не запомнится, если дети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нее не поверят.</a:t>
            </a:r>
            <a:endParaRPr kumimoji="0" lang="ru-RU" sz="13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23" grpId="0"/>
      <p:bldP spid="24" grpId="0"/>
      <p:bldP spid="21" grpId="0"/>
      <p:bldP spid="2560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2" descr="http://www.clipartbest.com/cliparts/7ca/6KL/7ca6KLKMi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83568" y="836712"/>
            <a:ext cx="77768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Составляющие части истории по методу сторителлинг</a:t>
            </a:r>
          </a:p>
          <a:p>
            <a:pPr algn="ctr"/>
            <a:endParaRPr lang="ru-RU" b="1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Рисунок 5" descr="clouds-frame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2973" t="34428" r="32973" b="34428"/>
          <a:stretch>
            <a:fillRect/>
          </a:stretch>
        </p:blipFill>
        <p:spPr>
          <a:xfrm>
            <a:off x="2627784" y="2708920"/>
            <a:ext cx="2057146" cy="1800000"/>
          </a:xfrm>
          <a:prstGeom prst="rect">
            <a:avLst/>
          </a:prstGeom>
        </p:spPr>
      </p:pic>
      <p:pic>
        <p:nvPicPr>
          <p:cNvPr id="7" name="Рисунок 6" descr="clouds-frame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8107" t="31143" b="37713"/>
          <a:stretch>
            <a:fillRect/>
          </a:stretch>
        </p:blipFill>
        <p:spPr>
          <a:xfrm>
            <a:off x="4644008" y="3429000"/>
            <a:ext cx="1926608" cy="1800000"/>
          </a:xfrm>
          <a:prstGeom prst="rect">
            <a:avLst/>
          </a:prstGeom>
        </p:spPr>
      </p:pic>
      <p:pic>
        <p:nvPicPr>
          <p:cNvPr id="8" name="Рисунок 7" descr="clouds-frame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3368" r="68075" b="35488"/>
          <a:stretch>
            <a:fillRect/>
          </a:stretch>
        </p:blipFill>
        <p:spPr>
          <a:xfrm>
            <a:off x="6588224" y="4581128"/>
            <a:ext cx="1928562" cy="1800000"/>
          </a:xfrm>
          <a:prstGeom prst="rect">
            <a:avLst/>
          </a:prstGeom>
        </p:spPr>
      </p:pic>
      <p:pic>
        <p:nvPicPr>
          <p:cNvPr id="9" name="Рисунок 8" descr="clouds-frame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9152" t="72245"/>
          <a:stretch>
            <a:fillRect/>
          </a:stretch>
        </p:blipFill>
        <p:spPr>
          <a:xfrm>
            <a:off x="755576" y="1628800"/>
            <a:ext cx="1944216" cy="1800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99592" y="220486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Вступление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483768" y="1700808"/>
            <a:ext cx="360000" cy="360000"/>
          </a:xfrm>
          <a:prstGeom prst="ellipse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355976" y="2780928"/>
            <a:ext cx="360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>
                <a:solidFill>
                  <a:srgbClr val="E727B5"/>
                </a:solidFill>
              </a:rPr>
              <a:t>2</a:t>
            </a:r>
            <a:endParaRPr lang="ru-RU" sz="2000" b="1" dirty="0">
              <a:solidFill>
                <a:srgbClr val="E727B5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44208" y="3645024"/>
            <a:ext cx="216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3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172400" y="4653136"/>
            <a:ext cx="360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4</a:t>
            </a:r>
            <a:endParaRPr lang="ru-RU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55776" y="1700808"/>
            <a:ext cx="216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1</a:t>
            </a:r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8172400" y="4653136"/>
            <a:ext cx="360000" cy="360000"/>
          </a:xfrm>
          <a:prstGeom prst="ellipse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4355976" y="2780928"/>
            <a:ext cx="360000" cy="360000"/>
          </a:xfrm>
          <a:prstGeom prst="ellipse">
            <a:avLst/>
          </a:prstGeom>
          <a:noFill/>
          <a:ln w="38100">
            <a:solidFill>
              <a:srgbClr val="E727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6372200" y="3645024"/>
            <a:ext cx="360000" cy="360000"/>
          </a:xfrm>
          <a:prstGeom prst="ellipse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843808" y="3140968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E727B5"/>
                </a:solidFill>
                <a:latin typeface="Arial" pitchFamily="34" charset="0"/>
                <a:cs typeface="Arial" pitchFamily="34" charset="0"/>
              </a:rPr>
              <a:t>Развитие события</a:t>
            </a:r>
            <a:endParaRPr lang="ru-RU" b="1" dirty="0">
              <a:solidFill>
                <a:srgbClr val="E727B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788024" y="3789040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Кульминация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588224" y="4725144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660232" y="515719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Заключение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Picture 10" descr="https://st.depositphotos.com/1056223/2674/v/950/depositphotos_26748259-stock-illustration-reading-a-poem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>
            <a:off x="755576" y="3933056"/>
            <a:ext cx="2700959" cy="2160240"/>
          </a:xfrm>
          <a:prstGeom prst="rect">
            <a:avLst/>
          </a:prstGeom>
          <a:noFill/>
        </p:spPr>
      </p:pic>
      <p:pic>
        <p:nvPicPr>
          <p:cNvPr id="29" name="Picture 10" descr="http://ctdim.pinsk.edu.by/ru/sm.aspx?guid=1329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6444208" y="1268760"/>
            <a:ext cx="2010623" cy="2290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4" grpId="0"/>
      <p:bldP spid="25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2" descr="http://www.clipartbest.com/cliparts/7ca/6KL/7ca6KLKMi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  <p:pic>
        <p:nvPicPr>
          <p:cNvPr id="6" name="Picture 4" descr="http://zaika-moya.ru/uploadedFiles/images/kovriki/1/bdc425b2f17a48711f0c19ef56fb3412.jp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l="73058" t="17594" r="4794" b="60996"/>
          <a:stretch>
            <a:fillRect/>
          </a:stretch>
        </p:blipFill>
        <p:spPr bwMode="auto">
          <a:xfrm>
            <a:off x="7092280" y="1268760"/>
            <a:ext cx="1303453" cy="1260000"/>
          </a:xfrm>
          <a:prstGeom prst="rect">
            <a:avLst/>
          </a:prstGeom>
          <a:noFill/>
        </p:spPr>
      </p:pic>
      <p:pic>
        <p:nvPicPr>
          <p:cNvPr id="9" name="Picture 4" descr="http://zaika-moya.ru/uploadedFiles/images/kovriki/1/bdc425b2f17a48711f0c19ef56fb3412.jp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l="50172" t="17594" r="27680" b="60996"/>
          <a:stretch>
            <a:fillRect/>
          </a:stretch>
        </p:blipFill>
        <p:spPr bwMode="auto">
          <a:xfrm>
            <a:off x="5724128" y="1268760"/>
            <a:ext cx="1303453" cy="1260000"/>
          </a:xfrm>
          <a:prstGeom prst="rect">
            <a:avLst/>
          </a:prstGeom>
          <a:noFill/>
        </p:spPr>
      </p:pic>
      <p:pic>
        <p:nvPicPr>
          <p:cNvPr id="10" name="Picture 4" descr="http://zaika-moya.ru/uploadedFiles/images/kovriki/1/bdc425b2f17a48711f0c19ef56fb3412.jp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l="27285" t="17594" r="50567" b="60996"/>
          <a:stretch>
            <a:fillRect/>
          </a:stretch>
        </p:blipFill>
        <p:spPr bwMode="auto">
          <a:xfrm>
            <a:off x="4355976" y="1268760"/>
            <a:ext cx="1340695" cy="1296000"/>
          </a:xfrm>
          <a:prstGeom prst="rect">
            <a:avLst/>
          </a:prstGeom>
          <a:noFill/>
        </p:spPr>
      </p:pic>
      <p:pic>
        <p:nvPicPr>
          <p:cNvPr id="11" name="Picture 4" descr="http://zaika-moya.ru/uploadedFiles/images/kovriki/1/bdc425b2f17a48711f0c19ef56fb3412.jp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l="4399" t="17594" r="73817" b="60996"/>
          <a:stretch>
            <a:fillRect/>
          </a:stretch>
        </p:blipFill>
        <p:spPr bwMode="auto">
          <a:xfrm>
            <a:off x="2987824" y="1268760"/>
            <a:ext cx="1318662" cy="1296000"/>
          </a:xfrm>
          <a:prstGeom prst="rect">
            <a:avLst/>
          </a:prstGeom>
          <a:noFill/>
        </p:spPr>
      </p:pic>
      <p:pic>
        <p:nvPicPr>
          <p:cNvPr id="12" name="Picture 4" descr="http://zaika-moya.ru/uploadedFiles/images/kovriki/1/bdc425b2f17a48711f0c19ef56fb3412.jp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l="50203" t="39867" r="27649" b="37985"/>
          <a:stretch>
            <a:fillRect/>
          </a:stretch>
        </p:blipFill>
        <p:spPr bwMode="auto">
          <a:xfrm>
            <a:off x="5724128" y="2996952"/>
            <a:ext cx="1296000" cy="1296000"/>
          </a:xfrm>
          <a:prstGeom prst="rect">
            <a:avLst/>
          </a:prstGeom>
          <a:noFill/>
        </p:spPr>
      </p:pic>
      <p:pic>
        <p:nvPicPr>
          <p:cNvPr id="13" name="Picture 4" descr="http://zaika-moya.ru/uploadedFiles/images/kovriki/1/bdc425b2f17a48711f0c19ef56fb3412.jp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l="73089" t="39867" r="4763" b="37985"/>
          <a:stretch>
            <a:fillRect/>
          </a:stretch>
        </p:blipFill>
        <p:spPr bwMode="auto">
          <a:xfrm>
            <a:off x="7092280" y="2996952"/>
            <a:ext cx="1296000" cy="1296000"/>
          </a:xfrm>
          <a:prstGeom prst="rect">
            <a:avLst/>
          </a:prstGeom>
          <a:noFill/>
        </p:spPr>
      </p:pic>
      <p:pic>
        <p:nvPicPr>
          <p:cNvPr id="14" name="Picture 4" descr="http://zaika-moya.ru/uploadedFiles/images/kovriki/1/bdc425b2f17a48711f0c19ef56fb3412.jp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l="27316" t="39867" r="50536" b="37985"/>
          <a:stretch>
            <a:fillRect/>
          </a:stretch>
        </p:blipFill>
        <p:spPr bwMode="auto">
          <a:xfrm>
            <a:off x="4355976" y="2996952"/>
            <a:ext cx="1296000" cy="1296000"/>
          </a:xfrm>
          <a:prstGeom prst="rect">
            <a:avLst/>
          </a:prstGeom>
          <a:noFill/>
        </p:spPr>
      </p:pic>
      <p:pic>
        <p:nvPicPr>
          <p:cNvPr id="15" name="Picture 4" descr="http://zaika-moya.ru/uploadedFiles/images/kovriki/1/bdc425b2f17a48711f0c19ef56fb3412.jp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l="4430" t="39867" r="73796" b="37985"/>
          <a:stretch>
            <a:fillRect/>
          </a:stretch>
        </p:blipFill>
        <p:spPr bwMode="auto">
          <a:xfrm>
            <a:off x="2987824" y="2996952"/>
            <a:ext cx="1274093" cy="1296000"/>
          </a:xfrm>
          <a:prstGeom prst="rect">
            <a:avLst/>
          </a:prstGeom>
          <a:noFill/>
        </p:spPr>
      </p:pic>
      <p:pic>
        <p:nvPicPr>
          <p:cNvPr id="17" name="Picture 4" descr="http://zaika-moya.ru/uploadedFiles/images/kovriki/1/bdc425b2f17a48711f0c19ef56fb3412.jp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l="73058" t="62753" r="4794" b="15099"/>
          <a:stretch>
            <a:fillRect/>
          </a:stretch>
        </p:blipFill>
        <p:spPr bwMode="auto">
          <a:xfrm>
            <a:off x="7092280" y="4725144"/>
            <a:ext cx="1296000" cy="1296000"/>
          </a:xfrm>
          <a:prstGeom prst="rect">
            <a:avLst/>
          </a:prstGeom>
          <a:noFill/>
        </p:spPr>
      </p:pic>
      <p:pic>
        <p:nvPicPr>
          <p:cNvPr id="18" name="Picture 4" descr="http://zaika-moya.ru/uploadedFiles/images/kovriki/1/bdc425b2f17a48711f0c19ef56fb3412.jp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l="50536" t="62753" r="28054" b="15099"/>
          <a:stretch>
            <a:fillRect/>
          </a:stretch>
        </p:blipFill>
        <p:spPr bwMode="auto">
          <a:xfrm>
            <a:off x="5724128" y="4725144"/>
            <a:ext cx="1252800" cy="1296000"/>
          </a:xfrm>
          <a:prstGeom prst="rect">
            <a:avLst/>
          </a:prstGeom>
          <a:noFill/>
        </p:spPr>
      </p:pic>
      <p:pic>
        <p:nvPicPr>
          <p:cNvPr id="19" name="Picture 4" descr="http://zaika-moya.ru/uploadedFiles/images/kovriki/1/bdc425b2f17a48711f0c19ef56fb3412.jp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l="26911" t="62753" r="50941" b="15099"/>
          <a:stretch>
            <a:fillRect/>
          </a:stretch>
        </p:blipFill>
        <p:spPr bwMode="auto">
          <a:xfrm>
            <a:off x="4355976" y="4725144"/>
            <a:ext cx="1296000" cy="1296000"/>
          </a:xfrm>
          <a:prstGeom prst="rect">
            <a:avLst/>
          </a:prstGeom>
          <a:noFill/>
        </p:spPr>
      </p:pic>
      <p:pic>
        <p:nvPicPr>
          <p:cNvPr id="20" name="Picture 4" descr="http://zaika-moya.ru/uploadedFiles/images/kovriki/1/bdc425b2f17a48711f0c19ef56fb3412.jp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l="4399" t="62753" r="73817" b="15099"/>
          <a:stretch>
            <a:fillRect/>
          </a:stretch>
        </p:blipFill>
        <p:spPr bwMode="auto">
          <a:xfrm>
            <a:off x="2987824" y="4725144"/>
            <a:ext cx="1274705" cy="1296000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1403648" y="548680"/>
            <a:ext cx="63367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Тренинг  «Назовите составляющие части сказки «Курочка ряба» по методу «сторителлинг»</a:t>
            </a:r>
          </a:p>
          <a:p>
            <a:endParaRPr lang="ru-RU" dirty="0"/>
          </a:p>
        </p:txBody>
      </p:sp>
      <p:sp>
        <p:nvSpPr>
          <p:cNvPr id="23" name="Стрелка вправо 22"/>
          <p:cNvSpPr/>
          <p:nvPr/>
        </p:nvSpPr>
        <p:spPr>
          <a:xfrm>
            <a:off x="683568" y="1412776"/>
            <a:ext cx="2016224" cy="1008112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2843808" y="1268760"/>
            <a:ext cx="5616624" cy="12961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2843808" y="2996952"/>
            <a:ext cx="5616624" cy="12961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843808" y="4725144"/>
            <a:ext cx="5616624" cy="12961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>
            <a:off x="683568" y="3212976"/>
            <a:ext cx="2016000" cy="1008112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899592" y="1700808"/>
            <a:ext cx="1584176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Вступление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11560" y="3501008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Развитие события</a:t>
            </a:r>
            <a:endParaRPr lang="ru-RU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Стрелка вправо 32"/>
          <p:cNvSpPr/>
          <p:nvPr/>
        </p:nvSpPr>
        <p:spPr>
          <a:xfrm>
            <a:off x="683568" y="4941168"/>
            <a:ext cx="2016000" cy="1008112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683568" y="5229200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Кульминация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http://www.clipartbest.com/cliparts/7ca/6KL/7ca6KLKMi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  <p:pic>
        <p:nvPicPr>
          <p:cNvPr id="32770" name="Picture 2" descr="http://76015.selcdn.com/web/pe/12/1160/32f5b47007d7e4b6.jpg"/>
          <p:cNvPicPr>
            <a:picLocks noChangeAspect="1" noChangeArrowheads="1"/>
          </p:cNvPicPr>
          <p:nvPr/>
        </p:nvPicPr>
        <p:blipFill>
          <a:blip r:embed="rId4" cstate="print"/>
          <a:srcRect t="14364" b="14076"/>
          <a:stretch>
            <a:fillRect/>
          </a:stretch>
        </p:blipFill>
        <p:spPr bwMode="auto">
          <a:xfrm>
            <a:off x="295238" y="1916832"/>
            <a:ext cx="8597242" cy="460851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11560" y="548680"/>
            <a:ext cx="792088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Конверт-доска </a:t>
            </a:r>
            <a:r>
              <a:rPr lang="ru-RU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(от англ. </a:t>
            </a:r>
            <a:r>
              <a:rPr lang="ru-RU" dirty="0" err="1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Сonvert</a:t>
            </a:r>
            <a:r>
              <a:rPr lang="ru-RU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– преобразовывать) – плоскостное изображение с помощью пластилина и ДВП на определенную тему. Она может использоваться в  познавательных целях, в изобразительной деятельности.</a:t>
            </a:r>
          </a:p>
          <a:p>
            <a:endParaRPr lang="ru-RU" dirty="0"/>
          </a:p>
        </p:txBody>
      </p:sp>
      <p:pic>
        <p:nvPicPr>
          <p:cNvPr id="26" name="Рисунок 25" descr="cartoon-children-vector_34-56590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2051720" y="2132856"/>
            <a:ext cx="5285581" cy="43355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http://www.clipartbest.com/cliparts/7ca/6KL/7ca6KLKMi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11560" y="548680"/>
            <a:ext cx="7920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Творческий проект п о экологии и изобразительной деятельности</a:t>
            </a:r>
          </a:p>
          <a:p>
            <a:pPr algn="ctr"/>
            <a:r>
              <a:rPr lang="ru-RU" sz="1600" b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 использованием</a:t>
            </a:r>
            <a:r>
              <a:rPr lang="ru-RU" sz="1600" b="1" i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метода сторителлинг в подготовительной группе</a:t>
            </a:r>
          </a:p>
          <a:p>
            <a:pPr algn="ctr"/>
            <a:r>
              <a:rPr lang="ru-RU" sz="1600" b="1" i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«Создание картины на конверт – доске по рассказу </a:t>
            </a:r>
          </a:p>
          <a:p>
            <a:pPr algn="ctr"/>
            <a:r>
              <a:rPr lang="ru-RU" sz="1600" b="1" i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 Прогулка в горы Крыма»</a:t>
            </a:r>
            <a:endParaRPr lang="ru-RU" sz="1600" b="1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DSC02397.JPG" descr="C:\Users\Галина Ивановна\Downloads\DSC02397.JPG"/>
          <p:cNvPicPr/>
          <p:nvPr/>
        </p:nvPicPr>
        <p:blipFill>
          <a:blip r:embed="rId4" r:link="rId5" cstate="print">
            <a:lum contrast="40000"/>
          </a:blip>
          <a:stretch>
            <a:fillRect/>
          </a:stretch>
        </p:blipFill>
        <p:spPr>
          <a:xfrm>
            <a:off x="1043608" y="1772816"/>
            <a:ext cx="3023419" cy="208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DSC02399.JPG" descr="C:\Users\Галина Ивановна\Downloads\DSC02399.JPG"/>
          <p:cNvPicPr/>
          <p:nvPr/>
        </p:nvPicPr>
        <p:blipFill>
          <a:blip r:embed="rId6" r:link="rId7" cstate="print">
            <a:lum bright="10000" contrast="40000"/>
          </a:blip>
          <a:stretch>
            <a:fillRect/>
          </a:stretch>
        </p:blipFill>
        <p:spPr>
          <a:xfrm>
            <a:off x="5076056" y="1700808"/>
            <a:ext cx="3150290" cy="208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DSC02403.JPG" descr="C:\Users\Галина Ивановна\Downloads\DSC02403.JPG"/>
          <p:cNvPicPr/>
          <p:nvPr/>
        </p:nvPicPr>
        <p:blipFill>
          <a:blip r:embed="rId8" r:link="rId9" cstate="print">
            <a:lum bright="10000" contrast="40000"/>
          </a:blip>
          <a:stretch>
            <a:fillRect/>
          </a:stretch>
        </p:blipFill>
        <p:spPr>
          <a:xfrm>
            <a:off x="1043608" y="4077072"/>
            <a:ext cx="3024336" cy="208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DSC02404.JPG" descr="C:\Users\Галина Ивановна\Downloads\DSC02404.JPG"/>
          <p:cNvPicPr/>
          <p:nvPr/>
        </p:nvPicPr>
        <p:blipFill>
          <a:blip r:embed="rId10" r:link="rId11" cstate="print">
            <a:lum contrast="40000"/>
          </a:blip>
          <a:stretch>
            <a:fillRect/>
          </a:stretch>
        </p:blipFill>
        <p:spPr>
          <a:xfrm>
            <a:off x="5004048" y="4077072"/>
            <a:ext cx="3244205" cy="208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C:\Users\Галина Ивановна\Pictures\Изображения\рисование\5d02c8a3193e.png"/>
          <p:cNvPicPr/>
          <p:nvPr/>
        </p:nvPicPr>
        <p:blipFill>
          <a:blip r:embed="rId12" r:link="rId13" cstate="print">
            <a:lum bright="-30000" contrast="40000"/>
          </a:blip>
          <a:stretch>
            <a:fillRect/>
          </a:stretch>
        </p:blipFill>
        <p:spPr>
          <a:xfrm rot="1435177">
            <a:off x="3509710" y="2737835"/>
            <a:ext cx="1971458" cy="19263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318</Words>
  <Application>Microsoft Office PowerPoint</Application>
  <PresentationFormat>Экран (4:3)</PresentationFormat>
  <Paragraphs>65</Paragraphs>
  <Slides>12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 Ивановна</dc:creator>
  <cp:lastModifiedBy>defaultuser0</cp:lastModifiedBy>
  <cp:revision>16</cp:revision>
  <dcterms:created xsi:type="dcterms:W3CDTF">2018-12-18T16:57:25Z</dcterms:created>
  <dcterms:modified xsi:type="dcterms:W3CDTF">2018-12-20T07:39:22Z</dcterms:modified>
</cp:coreProperties>
</file>