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9" r:id="rId2"/>
    <p:sldId id="259" r:id="rId3"/>
    <p:sldId id="276" r:id="rId4"/>
    <p:sldId id="271" r:id="rId5"/>
    <p:sldId id="278" r:id="rId6"/>
    <p:sldId id="272" r:id="rId7"/>
    <p:sldId id="273" r:id="rId8"/>
    <p:sldId id="279" r:id="rId9"/>
    <p:sldId id="280" r:id="rId10"/>
    <p:sldId id="281" r:id="rId11"/>
    <p:sldId id="282" r:id="rId12"/>
    <p:sldId id="293" r:id="rId13"/>
    <p:sldId id="284" r:id="rId14"/>
    <p:sldId id="285" r:id="rId15"/>
    <p:sldId id="292" r:id="rId16"/>
    <p:sldId id="291" r:id="rId17"/>
    <p:sldId id="290" r:id="rId18"/>
    <p:sldId id="288" r:id="rId19"/>
    <p:sldId id="283" r:id="rId20"/>
    <p:sldId id="289" r:id="rId21"/>
    <p:sldId id="287" r:id="rId22"/>
    <p:sldId id="277" r:id="rId23"/>
    <p:sldId id="262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C00000"/>
    <a:srgbClr val="990000"/>
    <a:srgbClr val="8B5F07"/>
    <a:srgbClr val="CC820A"/>
    <a:srgbClr val="F3A60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77" autoAdjust="0"/>
    <p:restoredTop sz="94615" autoAdjust="0"/>
  </p:normalViewPr>
  <p:slideViewPr>
    <p:cSldViewPr>
      <p:cViewPr varScale="1">
        <p:scale>
          <a:sx n="77" d="100"/>
          <a:sy n="77" d="100"/>
        </p:scale>
        <p:origin x="-178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AB0DF9-C48A-480D-BA07-1A30CE7711B2}" type="datetimeFigureOut">
              <a:rPr lang="ru-RU" smtClean="0"/>
              <a:pPr/>
              <a:t>27.04.2017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1ACF20-C251-426C-9232-B59399B0222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AA67-8A7A-40AA-92F9-DBE2DE34161F}" type="datetimeFigureOut">
              <a:rPr lang="ru-RU" smtClean="0"/>
              <a:pPr/>
              <a:t>27.04.2017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94F81-E2B2-433A-BD48-5C794FD5D55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AA67-8A7A-40AA-92F9-DBE2DE34161F}" type="datetimeFigureOut">
              <a:rPr lang="ru-RU" smtClean="0"/>
              <a:pPr/>
              <a:t>27.04.2017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94F81-E2B2-433A-BD48-5C794FD5D55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AA67-8A7A-40AA-92F9-DBE2DE34161F}" type="datetimeFigureOut">
              <a:rPr lang="ru-RU" smtClean="0"/>
              <a:pPr/>
              <a:t>27.04.2017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94F81-E2B2-433A-BD48-5C794FD5D55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AA67-8A7A-40AA-92F9-DBE2DE34161F}" type="datetimeFigureOut">
              <a:rPr lang="ru-RU" smtClean="0"/>
              <a:pPr/>
              <a:t>27.04.2017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94F81-E2B2-433A-BD48-5C794FD5D55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AA67-8A7A-40AA-92F9-DBE2DE34161F}" type="datetimeFigureOut">
              <a:rPr lang="ru-RU" smtClean="0"/>
              <a:pPr/>
              <a:t>27.04.2017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94F81-E2B2-433A-BD48-5C794FD5D55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AA67-8A7A-40AA-92F9-DBE2DE34161F}" type="datetimeFigureOut">
              <a:rPr lang="ru-RU" smtClean="0"/>
              <a:pPr/>
              <a:t>27.04.2017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94F81-E2B2-433A-BD48-5C794FD5D55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AA67-8A7A-40AA-92F9-DBE2DE34161F}" type="datetimeFigureOut">
              <a:rPr lang="ru-RU" smtClean="0"/>
              <a:pPr/>
              <a:t>27.04.2017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94F81-E2B2-433A-BD48-5C794FD5D55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AA67-8A7A-40AA-92F9-DBE2DE34161F}" type="datetimeFigureOut">
              <a:rPr lang="ru-RU" smtClean="0"/>
              <a:pPr/>
              <a:t>27.04.2017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94F81-E2B2-433A-BD48-5C794FD5D55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AA67-8A7A-40AA-92F9-DBE2DE34161F}" type="datetimeFigureOut">
              <a:rPr lang="ru-RU" smtClean="0"/>
              <a:pPr/>
              <a:t>27.04.2017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94F81-E2B2-433A-BD48-5C794FD5D55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AA67-8A7A-40AA-92F9-DBE2DE34161F}" type="datetimeFigureOut">
              <a:rPr lang="ru-RU" smtClean="0"/>
              <a:pPr/>
              <a:t>27.04.2017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94F81-E2B2-433A-BD48-5C794FD5D55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AAA67-8A7A-40AA-92F9-DBE2DE34161F}" type="datetimeFigureOut">
              <a:rPr lang="ru-RU" smtClean="0"/>
              <a:pPr/>
              <a:t>27.04.2017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94F81-E2B2-433A-BD48-5C794FD5D55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AAA67-8A7A-40AA-92F9-DBE2DE34161F}" type="datetimeFigureOut">
              <a:rPr lang="ru-RU" smtClean="0"/>
              <a:pPr/>
              <a:t>27.04.2017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94F81-E2B2-433A-BD48-5C794FD5D55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40843_blogrec-1757.jpg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ByTrxGp.jpg" TargetMode="External"/><Relationship Id="rId7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40843_blogrec-1757.jpg" TargetMode="External"/><Relationship Id="rId10" Type="http://schemas.openxmlformats.org/officeDocument/2006/relationships/image" Target="../media/image48.jpeg"/><Relationship Id="rId4" Type="http://schemas.openxmlformats.org/officeDocument/2006/relationships/image" Target="../media/image2.jpeg"/><Relationship Id="rId9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ByTrxGp.jpg" TargetMode="External"/><Relationship Id="rId7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&#1085;&#1077;&#1090;&#1088;&#1072;&#1076;&#1080;&#1094;&#1080;&#1086;&#1085;&#1085;&#1086;&#1077;%20&#1088;&#1080;&#1089;&#1086;&#1074;&#1072;&#1085;&#1080;&#1077;\3028.jpg" TargetMode="External"/><Relationship Id="rId12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54.jpeg"/><Relationship Id="rId5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40843_blogrec-1757.jpg" TargetMode="External"/><Relationship Id="rId10" Type="http://schemas.openxmlformats.org/officeDocument/2006/relationships/image" Target="../media/image53.png"/><Relationship Id="rId4" Type="http://schemas.openxmlformats.org/officeDocument/2006/relationships/image" Target="../media/image2.jpe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3.jpeg"/><Relationship Id="rId3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40843_blogrec-1757.jpg" TargetMode="External"/><Relationship Id="rId7" Type="http://schemas.openxmlformats.org/officeDocument/2006/relationships/image" Target="../media/image59.jpeg"/><Relationship Id="rId12" Type="http://schemas.openxmlformats.org/officeDocument/2006/relationships/image" Target="file:///C:\Users\&#1043;&#1072;&#1083;&#1080;&#1085;&#1072;%20&#1048;&#1074;&#1072;&#1085;&#1086;&#1074;&#1085;&#1072;\Pictures\2017-04-15\1478894002054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image" Target="../media/image62.jpeg"/><Relationship Id="rId5" Type="http://schemas.openxmlformats.org/officeDocument/2006/relationships/image" Target="file:///C:\Users\&#1043;&#1072;&#1083;&#1080;&#1085;&#1072;%20&#1048;&#1074;&#1072;&#1085;&#1086;&#1074;&#1085;&#1072;\Pictures\2017-04-15\1478894000848.jpg" TargetMode="External"/><Relationship Id="rId10" Type="http://schemas.openxmlformats.org/officeDocument/2006/relationships/image" Target="file:///C:\Users\&#1043;&#1072;&#1083;&#1080;&#1085;&#1072;%20&#1048;&#1074;&#1072;&#1085;&#1086;&#1074;&#1085;&#1072;\Pictures\2017-04-15\IMG_20161111_114314.jpg" TargetMode="External"/><Relationship Id="rId4" Type="http://schemas.openxmlformats.org/officeDocument/2006/relationships/image" Target="../media/image57.jpeg"/><Relationship Id="rId9" Type="http://schemas.openxmlformats.org/officeDocument/2006/relationships/image" Target="../media/image61.jpeg"/><Relationship Id="rId14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monety.jpg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&#1085;&#1077;&#1090;&#1088;&#1072;&#1076;&#1080;&#1094;&#1080;&#1086;&#1085;&#1085;&#1086;&#1077;%20&#1088;&#1080;&#1089;&#1086;&#1074;&#1072;&#1085;&#1080;&#1077;\240420171295.jpg" TargetMode="External"/><Relationship Id="rId3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40843_blogrec-1757.jpg" TargetMode="External"/><Relationship Id="rId7" Type="http://schemas.openxmlformats.org/officeDocument/2006/relationships/image" Target="file:///C:\Users\&#1043;&#1072;&#1083;&#1080;&#1085;&#1072;%20&#1048;&#1074;&#1072;&#1085;&#1086;&#1074;&#1085;&#1072;\Pictures\2017-04-15\IMG_20170331_072322.jpg" TargetMode="External"/><Relationship Id="rId12" Type="http://schemas.openxmlformats.org/officeDocument/2006/relationships/image" Target="../media/image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11" Type="http://schemas.openxmlformats.org/officeDocument/2006/relationships/image" Target="../media/image69.jpeg"/><Relationship Id="rId5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&#1088;&#1080;&#1089;&#1086;&#1074;&#1072;&#1085;&#1080;&#1077;%20&#1085;&#1072;%20&#1082;&#1072;&#1084;&#1077;&#1096;&#1082;&#1093;\4.jpg" TargetMode="External"/><Relationship Id="rId10" Type="http://schemas.openxmlformats.org/officeDocument/2006/relationships/image" Target="../media/image68.jpeg"/><Relationship Id="rId4" Type="http://schemas.openxmlformats.org/officeDocument/2006/relationships/image" Target="../media/image64.jpeg"/><Relationship Id="rId9" Type="http://schemas.openxmlformats.org/officeDocument/2006/relationships/image" Target="../media/image6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40843_blogrec-1757.jpg" TargetMode="External"/><Relationship Id="rId7" Type="http://schemas.openxmlformats.org/officeDocument/2006/relationships/image" Target="../media/image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10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&#1085;&#1077;&#1090;&#1088;&#1072;&#1076;&#1080;&#1094;&#1080;&#1086;&#1085;&#1085;&#1086;&#1077;%20&#1088;&#1080;&#1089;&#1086;&#1074;&#1072;&#1085;&#1080;&#1077;\240420171323.jpg" TargetMode="External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40843_blogrec-1757.jpg" TargetMode="External"/><Relationship Id="rId7" Type="http://schemas.openxmlformats.org/officeDocument/2006/relationships/image" Target="../media/image8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40843_blogrec-1757.jpg" TargetMode="External"/><Relationship Id="rId7" Type="http://schemas.openxmlformats.org/officeDocument/2006/relationships/image" Target="../media/image8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&#1085;&#1077;&#1090;&#1088;&#1072;&#1076;&#1080;&#1094;&#1080;&#1086;&#1085;&#1085;&#1086;&#1077;%20&#1088;&#1080;&#1089;&#1086;&#1074;&#1072;&#1085;&#1080;&#1077;\detsad-246254-1428285064.jpg" TargetMode="External"/><Relationship Id="rId5" Type="http://schemas.openxmlformats.org/officeDocument/2006/relationships/image" Target="../media/image85.jpeg"/><Relationship Id="rId10" Type="http://schemas.openxmlformats.org/officeDocument/2006/relationships/image" Target="../media/image89.jpeg"/><Relationship Id="rId4" Type="http://schemas.openxmlformats.org/officeDocument/2006/relationships/image" Target="../media/image84.jpeg"/><Relationship Id="rId9" Type="http://schemas.openxmlformats.org/officeDocument/2006/relationships/image" Target="../media/image8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5.jpeg"/><Relationship Id="rId3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40843_blogrec-1757.jpg" TargetMode="External"/><Relationship Id="rId7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&#1085;&#1077;&#1090;&#1088;&#1072;&#1076;&#1080;&#1094;&#1080;&#1086;&#1085;&#1085;&#1086;&#1077;%20&#1088;&#1080;&#1089;&#1086;&#1074;&#1072;&#1085;&#1080;&#1077;\240420171316.jpg" TargetMode="External"/><Relationship Id="rId12" Type="http://schemas.openxmlformats.org/officeDocument/2006/relationships/image" Target="../media/image9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11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&#1085;&#1077;&#1090;&#1088;&#1072;&#1076;&#1080;&#1094;&#1080;&#1086;&#1085;&#1085;&#1086;&#1077;%20&#1088;&#1080;&#1089;&#1086;&#1074;&#1072;&#1085;&#1080;&#1077;\240420171322.jpg" TargetMode="External"/><Relationship Id="rId5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&#1085;&#1077;&#1090;&#1088;&#1072;&#1076;&#1080;&#1094;&#1080;&#1086;&#1085;&#1085;&#1086;&#1077;%20&#1088;&#1080;&#1089;&#1086;&#1074;&#1072;&#1085;&#1080;&#1077;\240420171314.jpg" TargetMode="External"/><Relationship Id="rId10" Type="http://schemas.openxmlformats.org/officeDocument/2006/relationships/image" Target="../media/image93.jpeg"/><Relationship Id="rId4" Type="http://schemas.openxmlformats.org/officeDocument/2006/relationships/image" Target="../media/image90.jpeg"/><Relationship Id="rId9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&#1085;&#1077;&#1090;&#1088;&#1072;&#1076;&#1080;&#1094;&#1080;&#1086;&#1085;&#1085;&#1086;&#1077;%20&#1088;&#1080;&#1089;&#1086;&#1074;&#1072;&#1085;&#1080;&#1077;\240420171319.jpg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13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&#1085;&#1077;&#1090;&#1088;&#1072;&#1076;&#1080;&#1094;&#1080;&#1086;&#1085;&#1085;&#1086;&#1077;%20&#1088;&#1080;&#1089;&#1086;&#1074;&#1072;&#1085;&#1080;&#1077;\240420171349.jpg" TargetMode="External"/><Relationship Id="rId3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40843_blogrec-1757.jpg" TargetMode="External"/><Relationship Id="rId7" Type="http://schemas.openxmlformats.org/officeDocument/2006/relationships/image" Target="../media/image98.jpeg"/><Relationship Id="rId12" Type="http://schemas.openxmlformats.org/officeDocument/2006/relationships/image" Target="../media/image10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file:///C:\Users\&#1043;&#1072;&#1083;&#1080;&#1085;&#1072;%20&#1048;&#1074;&#1072;&#1085;&#1086;&#1074;&#1085;&#1072;\Pictures\2017-04-15\IMG_20170331_072754.jpg" TargetMode="External"/><Relationship Id="rId11" Type="http://schemas.openxmlformats.org/officeDocument/2006/relationships/image" Target="../media/image102.jpeg"/><Relationship Id="rId5" Type="http://schemas.openxmlformats.org/officeDocument/2006/relationships/image" Target="../media/image97.jpeg"/><Relationship Id="rId10" Type="http://schemas.openxmlformats.org/officeDocument/2006/relationships/image" Target="../media/image101.jpeg"/><Relationship Id="rId4" Type="http://schemas.openxmlformats.org/officeDocument/2006/relationships/image" Target="../media/image96.jpeg"/><Relationship Id="rId9" Type="http://schemas.openxmlformats.org/officeDocument/2006/relationships/image" Target="../media/image10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ByTrxGp.jpg" TargetMode="External"/><Relationship Id="rId7" Type="http://schemas.openxmlformats.org/officeDocument/2006/relationships/image" Target="../media/image10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40843_blogrec-1757.jpg" TargetMode="External"/><Relationship Id="rId10" Type="http://schemas.openxmlformats.org/officeDocument/2006/relationships/image" Target="../media/image108.jpeg"/><Relationship Id="rId4" Type="http://schemas.openxmlformats.org/officeDocument/2006/relationships/image" Target="../media/image2.jpeg"/><Relationship Id="rId9" Type="http://schemas.openxmlformats.org/officeDocument/2006/relationships/image" Target="../media/image10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ByTrxGp.jpg" TargetMode="External"/><Relationship Id="rId7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2;&#1072;&#1088;&#1090;&#1080;&#1085;&#1082;&#1080;%20&#1087;-&#1088;%20&#1089;&#1088;&#1077;&#1076;&#1072;\&#1076;&#1077;&#1090;&#1080;\0_bd0ed_23304315_L.pn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40843_blogrec-1757.jpg" TargetMode="External"/><Relationship Id="rId4" Type="http://schemas.openxmlformats.org/officeDocument/2006/relationships/image" Target="../media/image2.jpeg"/><Relationship Id="rId9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13" Type="http://schemas.openxmlformats.org/officeDocument/2006/relationships/image" Target="../media/image114.jpeg"/><Relationship Id="rId3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40843_blogrec-1757.jpg" TargetMode="External"/><Relationship Id="rId7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&#1085;&#1077;&#1090;&#1088;&#1072;&#1076;&#1080;&#1094;&#1080;&#1086;&#1085;&#1085;&#1086;&#1077;%20&#1088;&#1080;&#1089;&#1086;&#1074;&#1072;&#1085;&#1080;&#1077;\240420171313.jpg" TargetMode="External"/><Relationship Id="rId12" Type="http://schemas.openxmlformats.org/officeDocument/2006/relationships/image" Target="../media/image1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11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&#1085;&#1077;&#1090;&#1088;&#1072;&#1076;&#1080;&#1094;&#1080;&#1086;&#1085;&#1085;&#1086;&#1077;%20&#1088;&#1080;&#1089;&#1086;&#1074;&#1072;&#1085;&#1080;&#1077;\240420171355.jpg" TargetMode="External"/><Relationship Id="rId5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&#1085;&#1077;&#1090;&#1088;&#1072;&#1076;&#1080;&#1094;&#1080;&#1086;&#1085;&#1085;&#1086;&#1077;%20&#1088;&#1080;&#1089;&#1086;&#1074;&#1072;&#1085;&#1080;&#1077;\240420171299.jpg" TargetMode="External"/><Relationship Id="rId10" Type="http://schemas.openxmlformats.org/officeDocument/2006/relationships/image" Target="../media/image112.jpeg"/><Relationship Id="rId4" Type="http://schemas.openxmlformats.org/officeDocument/2006/relationships/image" Target="../media/image109.jpeg"/><Relationship Id="rId9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&#1085;&#1077;&#1090;&#1088;&#1072;&#1076;&#1080;&#1094;&#1080;&#1086;&#1085;&#1085;&#1086;&#1077;%20&#1088;&#1080;&#1089;&#1086;&#1074;&#1072;&#1085;&#1080;&#1077;\240420171350.jpg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2;&#1072;&#1088;&#1090;&#1080;&#1085;&#1082;&#1080;%20&#1087;-&#1088;%20&#1089;&#1088;&#1077;&#1076;&#1072;\&#1088;&#1080;&#1089;&#1086;&#1074;&#1072;&#1085;&#1080;&#1077;\51_1.jpg" TargetMode="External"/><Relationship Id="rId13" Type="http://schemas.openxmlformats.org/officeDocument/2006/relationships/image" Target="../media/image120.jpeg"/><Relationship Id="rId3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40843_blogrec-1757.jpg" TargetMode="External"/><Relationship Id="rId7" Type="http://schemas.openxmlformats.org/officeDocument/2006/relationships/image" Target="../media/image117.jpeg"/><Relationship Id="rId12" Type="http://schemas.openxmlformats.org/officeDocument/2006/relationships/image" Target="file:///C:\Users\&#1043;&#1072;&#1083;&#1080;&#1085;&#1072;%20&#1048;&#1074;&#1072;&#1085;&#1086;&#1074;&#1085;&#1072;\Pictures\2017-04-27\270420171363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11" Type="http://schemas.openxmlformats.org/officeDocument/2006/relationships/image" Target="../media/image119.jpeg"/><Relationship Id="rId5" Type="http://schemas.openxmlformats.org/officeDocument/2006/relationships/image" Target="file:///C:\Users\&#1043;&#1072;&#1083;&#1080;&#1085;&#1072;%20&#1048;&#1074;&#1072;&#1085;&#1086;&#1074;&#1085;&#1072;\Pictures\2017-04-15\IMG_20170407_114151.jpg" TargetMode="External"/><Relationship Id="rId10" Type="http://schemas.openxmlformats.org/officeDocument/2006/relationships/image" Target="file:///C:\Users\&#1043;&#1072;&#1083;&#1080;&#1085;&#1072;%20&#1048;&#1074;&#1072;&#1085;&#1086;&#1074;&#1085;&#1072;\Pictures\2017-04-27\270420171361.jpg" TargetMode="External"/><Relationship Id="rId4" Type="http://schemas.openxmlformats.org/officeDocument/2006/relationships/image" Target="../media/image115.jpeg"/><Relationship Id="rId9" Type="http://schemas.openxmlformats.org/officeDocument/2006/relationships/image" Target="../media/image118.jpeg"/><Relationship Id="rId14" Type="http://schemas.openxmlformats.org/officeDocument/2006/relationships/image" Target="../media/image12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13" Type="http://schemas.openxmlformats.org/officeDocument/2006/relationships/image" Target="../media/image128.jpeg"/><Relationship Id="rId18" Type="http://schemas.openxmlformats.org/officeDocument/2006/relationships/image" Target="../media/image131.jpeg"/><Relationship Id="rId3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ByTrxGp.jpg" TargetMode="External"/><Relationship Id="rId7" Type="http://schemas.openxmlformats.org/officeDocument/2006/relationships/image" Target="../media/image122.jpeg"/><Relationship Id="rId12" Type="http://schemas.openxmlformats.org/officeDocument/2006/relationships/image" Target="../media/image127.jpeg"/><Relationship Id="rId17" Type="http://schemas.openxmlformats.org/officeDocument/2006/relationships/hyperlink" Target="https://ok.ru/dk?cmd=PopLayerPhoto&amp;st.layer.cmd=PopLayerPhotoOuter&amp;st.layer.type=GROUP&amp;st.layer.revNav=off&amp;st.layer.limitedUi=false&amp;st.layer.sphotoIds=850470363642;850470383866;850470385658;850470385402;850470385146;850470387706;850470397178;850470406906&amp;st.layer.showNav=on&amp;st.layer.photoAlbumId=52761215107322&amp;st.layer.epm=off&amp;st.layer.photoId=850470397178&amp;st.layer.opl=off&amp;st.layer.navStartPhotoId=850470397178&amp;st.layer.sbd=off&amp;st.cmd=userMain&amp;st._aid=GroupTopicLayer_openPhotoLayer" TargetMode="External"/><Relationship Id="rId2" Type="http://schemas.openxmlformats.org/officeDocument/2006/relationships/image" Target="../media/image3.jpeg"/><Relationship Id="rId16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ok.ru/dk?cmd=PopLayerPhoto&amp;st.layer.cmd=PopLayerPhotoOuter&amp;st.layer.type=GROUP&amp;st.layer.revNav=off&amp;st.layer.limitedUi=false&amp;st.layer.sphotoIds=850470363642;850470383866;850470385658;850470385402;850470385146;850470387706;850470397178;850470406906&amp;st.layer.showNav=on&amp;st.layer.photoAlbumId=52761215107322&amp;st.layer.epm=off&amp;st.layer.photoId=850470385146&amp;st.layer.opl=off&amp;st.layer.navStartPhotoId=850470385146&amp;st.layer.sbd=off&amp;st.cmd=userMain&amp;st._aid=GroupTopicLayer_openPhotoLayer" TargetMode="External"/><Relationship Id="rId11" Type="http://schemas.openxmlformats.org/officeDocument/2006/relationships/image" Target="../media/image126.jpeg"/><Relationship Id="rId5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40843_blogrec-1757.jpg" TargetMode="External"/><Relationship Id="rId15" Type="http://schemas.openxmlformats.org/officeDocument/2006/relationships/image" Target="../media/image129.jpeg"/><Relationship Id="rId10" Type="http://schemas.openxmlformats.org/officeDocument/2006/relationships/image" Target="../media/image125.jpeg"/><Relationship Id="rId4" Type="http://schemas.openxmlformats.org/officeDocument/2006/relationships/image" Target="../media/image2.jpeg"/><Relationship Id="rId9" Type="http://schemas.openxmlformats.org/officeDocument/2006/relationships/image" Target="../media/image124.jpeg"/><Relationship Id="rId14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2;&#1072;&#1088;&#1090;&#1080;&#1085;&#1082;&#1080;%20&#1087;-&#1088;%20&#1089;&#1088;&#1077;&#1076;&#1072;\&#1088;&#1080;&#1089;&#1086;&#1074;&#1072;&#1085;&#1080;&#1077;\image.j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6140_original.jpg" TargetMode="External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5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40843_blogrec-1757.jpg" TargetMode="Externa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ByTrxGp.jpg" TargetMode="External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40843_blogrec-1757.jpg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7.gif"/><Relationship Id="rId9" Type="http://schemas.openxmlformats.org/officeDocument/2006/relationships/image" Target="../media/image12.jpeg"/><Relationship Id="rId1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ByTrxGp.jpg" TargetMode="External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40843_blogrec-1757.jpg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7.gif"/><Relationship Id="rId9" Type="http://schemas.openxmlformats.org/officeDocument/2006/relationships/image" Target="../media/image12.jpeg"/><Relationship Id="rId1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ByTrxGp.jpg" TargetMode="External"/><Relationship Id="rId7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40843_blogrec-1757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2;&#1072;&#1088;&#1090;&#1080;&#1085;&#1082;&#1080;%20&#1087;-&#1088;%20&#1089;&#1088;&#1077;&#1076;&#1072;\&#1088;&#1080;&#1089;&#1086;&#1074;&#1072;&#1085;&#1080;&#1077;\71280015.png" TargetMode="External"/><Relationship Id="rId10" Type="http://schemas.openxmlformats.org/officeDocument/2006/relationships/image" Target="../media/image20.jpeg"/><Relationship Id="rId4" Type="http://schemas.openxmlformats.org/officeDocument/2006/relationships/image" Target="../media/image17.pn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ok.ru/iskusstvoo/album/52442282000494/839113823086" TargetMode="External"/><Relationship Id="rId13" Type="http://schemas.openxmlformats.org/officeDocument/2006/relationships/image" Target="../media/image25.jpeg"/><Relationship Id="rId3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ByTrxGp.jpg" TargetMode="External"/><Relationship Id="rId7" Type="http://schemas.openxmlformats.org/officeDocument/2006/relationships/image" Target="../media/image22.jpeg"/><Relationship Id="rId12" Type="http://schemas.openxmlformats.org/officeDocument/2006/relationships/hyperlink" Target="https://ok.ru/iskusstvoo/album/52442282000494/814220670062" TargetMode="External"/><Relationship Id="rId17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kak-git.jpeg" TargetMode="External"/><Relationship Id="rId2" Type="http://schemas.openxmlformats.org/officeDocument/2006/relationships/image" Target="../media/image3.jpeg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4.jpeg"/><Relationship Id="rId5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40843_blogrec-1757.jpg" TargetMode="External"/><Relationship Id="rId15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&#1085;&#1077;&#1090;&#1088;&#1072;&#1076;&#1080;&#1094;&#1080;&#1086;&#1085;&#1085;&#1086;&#1077;%20&#1088;&#1080;&#1089;&#1086;&#1074;&#1072;&#1085;&#1080;&#1077;\detsad-87475-1445639401.jpg" TargetMode="External"/><Relationship Id="rId10" Type="http://schemas.openxmlformats.org/officeDocument/2006/relationships/hyperlink" Target="https://ok.ru/iskusstvoo/album/52442282000494/815923897454" TargetMode="External"/><Relationship Id="rId4" Type="http://schemas.openxmlformats.org/officeDocument/2006/relationships/image" Target="../media/image2.jpeg"/><Relationship Id="rId9" Type="http://schemas.openxmlformats.org/officeDocument/2006/relationships/image" Target="../media/image23.jpeg"/><Relationship Id="rId1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2;&#1072;&#1088;&#1090;&#1080;&#1085;&#1082;&#1080;%20&#1087;-&#1088;%20&#1089;&#1088;&#1077;&#1076;&#1072;\&#1088;&#1080;&#1089;&#1086;&#1074;&#1072;&#1085;&#1080;&#1077;\71280015.png" TargetMode="External"/><Relationship Id="rId3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ByTrxGp.jpg" TargetMode="External"/><Relationship Id="rId7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&#1085;&#1077;&#1090;&#1088;&#1072;&#1076;&#1080;&#1094;&#1080;&#1086;&#1085;&#1085;&#1086;&#1077;%20&#1088;&#1080;&#1089;&#1086;&#1074;&#1072;&#1085;&#1080;&#1077;\6f6d8bd586b9f3c7723b5f1a9ba35133.jpg.jpg" TargetMode="External"/><Relationship Id="rId12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1.jpeg"/><Relationship Id="rId5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40843_blogrec-1757.jpg" TargetMode="External"/><Relationship Id="rId10" Type="http://schemas.openxmlformats.org/officeDocument/2006/relationships/image" Target="../media/image30.jpeg"/><Relationship Id="rId4" Type="http://schemas.openxmlformats.org/officeDocument/2006/relationships/image" Target="../media/image2.jpeg"/><Relationship Id="rId9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&#1085;&#1077;&#1090;&#1088;&#1072;&#1076;&#1080;&#1094;&#1080;&#1086;&#1085;&#1085;&#1086;&#1077;%20&#1088;&#1080;&#1089;&#1086;&#1074;&#1072;&#1085;&#1080;&#1077;\091bbc9a226df323c2cbb2d0c26a70d7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6.jpeg"/><Relationship Id="rId3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ByTrxGp.jpg" TargetMode="External"/><Relationship Id="rId7" Type="http://schemas.openxmlformats.org/officeDocument/2006/relationships/image" Target="../media/image33.jpeg"/><Relationship Id="rId12" Type="http://schemas.openxmlformats.org/officeDocument/2006/relationships/image" Target="file:///C:\Users\&#1043;&#1072;&#1083;&#1080;&#1085;&#1072;%20&#1048;&#1074;&#1072;&#1085;&#1086;&#1074;&#1085;&#1072;\Pictures\2017-04-15\IMG_20161121_173719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35.jpeg"/><Relationship Id="rId5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40843_blogrec-1757.jpg" TargetMode="External"/><Relationship Id="rId15" Type="http://schemas.openxmlformats.org/officeDocument/2006/relationships/image" Target="../media/image38.jpeg"/><Relationship Id="rId10" Type="http://schemas.openxmlformats.org/officeDocument/2006/relationships/image" Target="../media/image34.jpeg"/><Relationship Id="rId4" Type="http://schemas.openxmlformats.org/officeDocument/2006/relationships/image" Target="../media/image2.jpeg"/><Relationship Id="rId9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2;&#1072;&#1088;&#1090;&#1080;&#1085;&#1082;&#1080;%20&#1087;-&#1088;%20&#1089;&#1088;&#1077;&#1076;&#1072;\&#1088;&#1080;&#1089;&#1086;&#1074;&#1072;&#1085;&#1080;&#1077;\71280015.png" TargetMode="External"/><Relationship Id="rId1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ByTrxGp.jpg" TargetMode="External"/><Relationship Id="rId7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&#1085;&#1077;&#1090;&#1088;&#1072;&#1076;&#1080;&#1094;&#1080;&#1086;&#1085;&#1085;&#1086;&#1077;%20&#1088;&#1080;&#1089;&#1086;&#1074;&#1072;&#1085;&#1080;&#1077;\7f6c6a58a98b1ca8c727ffeac7e9664c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openxmlformats.org/officeDocument/2006/relationships/image" Target="../media/image43.jpeg"/><Relationship Id="rId5" Type="http://schemas.openxmlformats.org/officeDocument/2006/relationships/image" Target="file:///C:\Users\&#1043;&#1072;&#1083;&#1080;&#1085;&#1072;%20&#1048;&#1074;&#1072;&#1085;&#1086;&#1074;&#1085;&#1072;\Pictures\&#1048;&#1079;&#1086;&#1073;&#1088;&#1072;&#1078;&#1077;&#1085;&#1080;&#1103;\&#1088;&#1080;&#1089;&#1086;&#1074;&#1072;&#1085;&#1080;&#1077;\40843_blogrec-1757.jpg" TargetMode="External"/><Relationship Id="rId10" Type="http://schemas.openxmlformats.org/officeDocument/2006/relationships/image" Target="../media/image42.jpeg"/><Relationship Id="rId4" Type="http://schemas.openxmlformats.org/officeDocument/2006/relationships/image" Target="../media/image2.jpeg"/><Relationship Id="rId9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57967222_0lik.ru_1cc1b015c20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323528" y="242646"/>
            <a:ext cx="8496944" cy="63547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633724">
            <a:off x="1077998" y="1885988"/>
            <a:ext cx="5256584" cy="2029967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algn="ctr"/>
            <a:r>
              <a:rPr lang="ru-RU" sz="4400" b="1" i="1" dirty="0" smtClean="0">
                <a:ln w="127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  <a:latin typeface="Monotype Corsiva" pitchFamily="66" charset="0"/>
              </a:rPr>
              <a:t>Нетрадиционные  техники рисования</a:t>
            </a:r>
            <a:endParaRPr lang="ru-RU" sz="4400" b="1" i="1" dirty="0">
              <a:ln w="127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C00000"/>
              </a:solidFill>
              <a:effectLst/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5085184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Подготовила воспитатель 1 категории  Соларева Г.И.</a:t>
            </a:r>
          </a:p>
          <a:p>
            <a:pPr algn="ctr"/>
            <a:r>
              <a:rPr lang="ru-RU" b="1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МБДОУ № 55  г. Керчь  </a:t>
            </a:r>
          </a:p>
          <a:p>
            <a:pPr algn="ctr"/>
            <a:r>
              <a:rPr lang="ru-RU" b="1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2017 год</a:t>
            </a:r>
          </a:p>
          <a:p>
            <a:pPr algn="ctr"/>
            <a:endParaRPr lang="ru-RU" b="1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640" y="1196752"/>
            <a:ext cx="4536504" cy="3600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ru-RU" sz="2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Monotype Corsiva" pitchFamily="66" charset="0"/>
              </a:rPr>
              <a:t>Мастер – класс для воспитателей</a:t>
            </a:r>
            <a:endParaRPr lang="ru-RU" sz="2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7" name="40843_blogrec-1757.jpg" descr="C:\Users\Галина Ивановна\Pictures\Изображения\рисование\40843_blogrec-1757.jpg"/>
          <p:cNvPicPr>
            <a:picLocks noChangeAspect="1"/>
          </p:cNvPicPr>
          <p:nvPr/>
        </p:nvPicPr>
        <p:blipFill>
          <a:blip r:embed="rId3" r:link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>
          <a:xfrm>
            <a:off x="0" y="-171400"/>
            <a:ext cx="9144000" cy="70294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yTrxGp.jpg" descr="C:\Users\Галина Ивановна\Pictures\Изображения\рисование\ByTrxGp.jpg"/>
          <p:cNvPicPr>
            <a:picLocks noChangeAspect="1"/>
          </p:cNvPicPr>
          <p:nvPr/>
        </p:nvPicPr>
        <p:blipFill>
          <a:blip r:embed="rId2" r:link="rId3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40843_blogrec-1757.jpg" descr="C:\Users\Галина Ивановна\Pictures\Изображения\рисование\40843_blogrec-1757.jpg"/>
          <p:cNvPicPr>
            <a:picLocks noChangeAspect="1"/>
          </p:cNvPicPr>
          <p:nvPr/>
        </p:nvPicPr>
        <p:blipFill>
          <a:blip r:embed="rId4" r:link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tretch>
            <a:fillRect/>
          </a:stretch>
        </p:blipFill>
        <p:spPr>
          <a:xfrm>
            <a:off x="2857" y="0"/>
            <a:ext cx="9141143" cy="68601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332656"/>
            <a:ext cx="4896544" cy="6480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ru-RU" sz="3200" b="1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Monotype Corsiva" pitchFamily="66" charset="0"/>
              </a:rPr>
              <a:t>Ниткография</a:t>
            </a:r>
            <a:endParaRPr lang="ru-RU" sz="3200" b="1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6" name="Рисунок 5" descr="detsad-46405-1448304022.jpg"/>
          <p:cNvPicPr>
            <a:picLocks noChangeAspect="1"/>
          </p:cNvPicPr>
          <p:nvPr/>
        </p:nvPicPr>
        <p:blipFill>
          <a:blip r:embed="rId6" cstate="screen">
            <a:lum bright="10000" contrast="40000"/>
          </a:blip>
          <a:srcRect/>
          <a:stretch>
            <a:fillRect/>
          </a:stretch>
        </p:blipFill>
        <p:spPr>
          <a:xfrm>
            <a:off x="3779912" y="1052736"/>
            <a:ext cx="2520280" cy="1800000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pic>
        <p:nvPicPr>
          <p:cNvPr id="14338" name="Picture 2" descr="http://triz-plus.ru/wp-content/uploads/2014/05/%D0%9D%D0%B8%D1%82%D0%BA%D0%BE%D0%B3%D1%80%D0%B0%D1%84%D0%B8%D1%8F-800x245.jpg"/>
          <p:cNvPicPr>
            <a:picLocks noChangeAspect="1" noChangeArrowheads="1"/>
          </p:cNvPicPr>
          <p:nvPr/>
        </p:nvPicPr>
        <p:blipFill>
          <a:blip r:embed="rId7" cstate="screen">
            <a:lum bright="-20000" contrast="30000"/>
          </a:blip>
          <a:srcRect/>
          <a:stretch>
            <a:fillRect/>
          </a:stretch>
        </p:blipFill>
        <p:spPr bwMode="auto">
          <a:xfrm>
            <a:off x="467544" y="2924944"/>
            <a:ext cx="3240361" cy="1800000"/>
          </a:xfrm>
          <a:prstGeom prst="rect">
            <a:avLst/>
          </a:prstGeom>
          <a:noFill/>
          <a:ln w="28575">
            <a:solidFill>
              <a:srgbClr val="663300"/>
            </a:solidFill>
          </a:ln>
        </p:spPr>
      </p:pic>
      <p:pic>
        <p:nvPicPr>
          <p:cNvPr id="14340" name="Picture 4" descr="http://www.maam.ru/images/users/photos/medium/f4899bb040ef4a1792b9c4594c7e8fe5.jpg"/>
          <p:cNvPicPr>
            <a:picLocks noChangeAspect="1" noChangeArrowheads="1"/>
          </p:cNvPicPr>
          <p:nvPr/>
        </p:nvPicPr>
        <p:blipFill>
          <a:blip r:embed="rId8" cstate="screen">
            <a:lum bright="-10000" contrast="40000"/>
          </a:blip>
          <a:srcRect/>
          <a:stretch>
            <a:fillRect/>
          </a:stretch>
        </p:blipFill>
        <p:spPr bwMode="auto">
          <a:xfrm>
            <a:off x="6588224" y="2492896"/>
            <a:ext cx="1800202" cy="2520000"/>
          </a:xfrm>
          <a:prstGeom prst="rect">
            <a:avLst/>
          </a:prstGeom>
          <a:noFill/>
          <a:ln w="28575">
            <a:solidFill>
              <a:srgbClr val="663300"/>
            </a:solidFill>
          </a:ln>
        </p:spPr>
      </p:pic>
      <p:pic>
        <p:nvPicPr>
          <p:cNvPr id="14342" name="Picture 6" descr="http://data7.i.gallery.ru/albums/gallery/179286-0ba52-19224847-m750x740.jpg"/>
          <p:cNvPicPr>
            <a:picLocks noChangeAspect="1" noChangeArrowheads="1"/>
          </p:cNvPicPr>
          <p:nvPr/>
        </p:nvPicPr>
        <p:blipFill>
          <a:blip r:embed="rId9" cstate="screen">
            <a:lum bright="-20000" contrast="40000"/>
          </a:blip>
          <a:srcRect/>
          <a:stretch>
            <a:fillRect/>
          </a:stretch>
        </p:blipFill>
        <p:spPr bwMode="auto">
          <a:xfrm>
            <a:off x="3779912" y="2924944"/>
            <a:ext cx="2520280" cy="1800000"/>
          </a:xfrm>
          <a:prstGeom prst="rect">
            <a:avLst/>
          </a:prstGeom>
          <a:noFill/>
          <a:ln w="28575">
            <a:solidFill>
              <a:srgbClr val="663300"/>
            </a:solidFill>
          </a:ln>
        </p:spPr>
      </p:pic>
      <p:pic>
        <p:nvPicPr>
          <p:cNvPr id="10" name="Рисунок 9" descr="https://lychik.ru/images/stati/unnamed_25.jpg"/>
          <p:cNvPicPr/>
          <p:nvPr/>
        </p:nvPicPr>
        <p:blipFill>
          <a:blip r:embed="rId10" cstate="screen">
            <a:lum bright="-10000" contrast="20000"/>
          </a:blip>
          <a:srcRect/>
          <a:stretch>
            <a:fillRect/>
          </a:stretch>
        </p:blipFill>
        <p:spPr bwMode="auto">
          <a:xfrm>
            <a:off x="899592" y="1052736"/>
            <a:ext cx="2520280" cy="1800000"/>
          </a:xfrm>
          <a:prstGeom prst="rect">
            <a:avLst/>
          </a:prstGeom>
          <a:noFill/>
          <a:ln w="28575">
            <a:solidFill>
              <a:srgbClr val="663300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95536" y="4653136"/>
            <a:ext cx="849694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 smtClean="0">
                <a:solidFill>
                  <a:srgbClr val="C00000"/>
                </a:solidFill>
                <a:latin typeface="Monotype Corsiva" pitchFamily="66" charset="0"/>
                <a:cs typeface="Arial" pitchFamily="34" charset="0"/>
              </a:rPr>
              <a:t>Возраст:   </a:t>
            </a:r>
            <a:r>
              <a:rPr lang="ru-RU" sz="1400" b="1" dirty="0" smtClean="0">
                <a:latin typeface="Monotype Corsiva" pitchFamily="66" charset="0"/>
                <a:cs typeface="Arial" pitchFamily="34" charset="0"/>
              </a:rPr>
              <a:t>от  5 лет</a:t>
            </a:r>
          </a:p>
          <a:p>
            <a:r>
              <a:rPr lang="ru-RU" sz="1600" b="1" u="sng" dirty="0" smtClean="0">
                <a:solidFill>
                  <a:srgbClr val="C00000"/>
                </a:solidFill>
                <a:latin typeface="Monotype Corsiva" pitchFamily="66" charset="0"/>
                <a:cs typeface="Arial" pitchFamily="34" charset="0"/>
              </a:rPr>
              <a:t>Способ  получения  изображения:</a:t>
            </a:r>
          </a:p>
          <a:p>
            <a:pPr fontAlgn="base"/>
            <a:r>
              <a:rPr lang="ru-RU" sz="1600" b="1" i="1" u="sng" dirty="0" smtClean="0">
                <a:solidFill>
                  <a:srgbClr val="C00000"/>
                </a:solidFill>
                <a:latin typeface="Monotype Corsiva" pitchFamily="66" charset="0"/>
              </a:rPr>
              <a:t>1-ый способ:</a:t>
            </a:r>
            <a:r>
              <a:rPr lang="ru-RU" sz="1600" b="1" u="sng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1400" b="1" dirty="0" smtClean="0">
                <a:latin typeface="Monotype Corsiva" pitchFamily="66" charset="0"/>
              </a:rPr>
              <a:t>Одну, две, три нити пропитать красками. Разложить нити на листе бумаги и закрыть другим листом так, чтобы концы ниток были видны. Тяните одну ниточку, затем другую, третью, а верхний лист придерживайте рукой. Получилась фантастика, космос, может наше настроение? Попробуйте, вы получите столько радости!</a:t>
            </a:r>
          </a:p>
          <a:p>
            <a:pPr fontAlgn="base"/>
            <a:r>
              <a:rPr lang="ru-RU" sz="1600" b="1" i="1" u="sng" dirty="0" smtClean="0">
                <a:solidFill>
                  <a:srgbClr val="C00000"/>
                </a:solidFill>
                <a:latin typeface="Monotype Corsiva" pitchFamily="66" charset="0"/>
              </a:rPr>
              <a:t>2-ий способ</a:t>
            </a:r>
            <a:r>
              <a:rPr lang="ru-RU" sz="1600" b="1" u="sng" dirty="0" smtClean="0">
                <a:solidFill>
                  <a:srgbClr val="C00000"/>
                </a:solidFill>
                <a:latin typeface="Monotype Corsiva" pitchFamily="66" charset="0"/>
              </a:rPr>
              <a:t> : </a:t>
            </a:r>
            <a:r>
              <a:rPr lang="ru-RU" sz="1400" b="1" dirty="0" smtClean="0">
                <a:latin typeface="Monotype Corsiva" pitchFamily="66" charset="0"/>
              </a:rPr>
              <a:t>Опустить веревку в краску, а затем разложить кольцом или любым другим способом на листе бумаги. Накрыть сверху другим листом и придавить ладонью. Раскрыть, убрать веревку и посмотреть на полученное изображение, дорисовать.</a:t>
            </a:r>
          </a:p>
          <a:p>
            <a:endParaRPr lang="ru-RU" sz="1400" b="1" u="sng" dirty="0" smtClean="0">
              <a:solidFill>
                <a:srgbClr val="C00000"/>
              </a:solidFill>
              <a:latin typeface="Monotype Corsiva" pitchFamily="66" charset="0"/>
              <a:cs typeface="Arial" pitchFamily="34" charset="0"/>
            </a:endParaRPr>
          </a:p>
          <a:p>
            <a:endParaRPr lang="ru-RU" sz="1400" dirty="0"/>
          </a:p>
        </p:txBody>
      </p:sp>
      <p:pic>
        <p:nvPicPr>
          <p:cNvPr id="26626" name="Picture 2" descr="http://ic.pics.livejournal.com/0_svet_0/65216573/11854/11854_900.jpg"/>
          <p:cNvPicPr>
            <a:picLocks noChangeAspect="1" noChangeArrowheads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192" y="548680"/>
            <a:ext cx="2374156" cy="187220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155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155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115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15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155" decel="100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155" decel="100000"/>
                                        <p:tgtEl>
                                          <p:spTgt spid="1433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1155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1155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155" decel="100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155" decel="100000"/>
                                        <p:tgtEl>
                                          <p:spTgt spid="1434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1155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1155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155" decel="100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155" decel="100000"/>
                                        <p:tgtEl>
                                          <p:spTgt spid="1434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4" dur="1155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6" dur="1155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yTrxGp.jpg" descr="C:\Users\Галина Ивановна\Pictures\Изображения\рисование\ByTrxGp.jpg"/>
          <p:cNvPicPr>
            <a:picLocks noChangeAspect="1"/>
          </p:cNvPicPr>
          <p:nvPr/>
        </p:nvPicPr>
        <p:blipFill>
          <a:blip r:embed="rId2" r:link="rId3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40843_blogrec-1757.jpg" descr="C:\Users\Галина Ивановна\Pictures\Изображения\рисование\40843_blogrec-1757.jpg"/>
          <p:cNvPicPr>
            <a:picLocks noChangeAspect="1"/>
          </p:cNvPicPr>
          <p:nvPr/>
        </p:nvPicPr>
        <p:blipFill>
          <a:blip r:embed="rId4" r:link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tretch>
            <a:fillRect/>
          </a:stretch>
        </p:blipFill>
        <p:spPr>
          <a:xfrm>
            <a:off x="0" y="0"/>
            <a:ext cx="9141143" cy="68601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476672"/>
            <a:ext cx="3312368" cy="52322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ru-RU" sz="2800" b="1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Monotype Corsiva" pitchFamily="66" charset="0"/>
              </a:rPr>
              <a:t>Кляксография</a:t>
            </a:r>
            <a:endParaRPr lang="ru-RU" sz="2800" b="1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2" name="3028.jpg" descr="C:\Users\Галина Ивановна\Pictures\Изображения\рисование\нетрадиционное рисование\3028.jpg"/>
          <p:cNvPicPr>
            <a:picLocks noChangeAspect="1"/>
          </p:cNvPicPr>
          <p:nvPr/>
        </p:nvPicPr>
        <p:blipFill>
          <a:blip r:embed="rId6" r:link="rId7" cstate="screen"/>
          <a:srcRect/>
          <a:stretch>
            <a:fillRect/>
          </a:stretch>
        </p:blipFill>
        <p:spPr>
          <a:xfrm>
            <a:off x="539552" y="2420888"/>
            <a:ext cx="2520280" cy="1800000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pic>
        <p:nvPicPr>
          <p:cNvPr id="38916" name="Picture 4" descr="http://3.bp.blogspot.com/-OAK2tLhviwY/UVV2YMSVjnI/AAAAAAAABmo/isBJ8TvlSc0/s1600/IMG_0445.JPG"/>
          <p:cNvPicPr>
            <a:picLocks noChangeAspect="1" noChangeArrowheads="1"/>
          </p:cNvPicPr>
          <p:nvPr/>
        </p:nvPicPr>
        <p:blipFill>
          <a:blip r:embed="rId8" cstate="screen">
            <a:lum bright="10000" contrast="40000"/>
          </a:blip>
          <a:srcRect/>
          <a:stretch>
            <a:fillRect/>
          </a:stretch>
        </p:blipFill>
        <p:spPr bwMode="auto">
          <a:xfrm>
            <a:off x="539552" y="4437112"/>
            <a:ext cx="2520280" cy="1800000"/>
          </a:xfrm>
          <a:prstGeom prst="rect">
            <a:avLst/>
          </a:prstGeom>
          <a:noFill/>
          <a:ln w="28575">
            <a:solidFill>
              <a:srgbClr val="6633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6156176" y="2060848"/>
            <a:ext cx="244827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u="sng" dirty="0" smtClean="0">
                <a:solidFill>
                  <a:srgbClr val="C00000"/>
                </a:solidFill>
                <a:latin typeface="Monotype Corsiva" pitchFamily="66" charset="0"/>
              </a:rPr>
              <a:t>Возраст: </a:t>
            </a:r>
            <a:r>
              <a:rPr lang="ru-RU" sz="1400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1400" b="1" dirty="0" smtClean="0">
                <a:latin typeface="Monotype Corsiva" pitchFamily="66" charset="0"/>
              </a:rPr>
              <a:t>от 5 лет</a:t>
            </a:r>
            <a:endParaRPr lang="ru-RU" b="1" u="sng" dirty="0" smtClean="0">
              <a:latin typeface="Monotype Corsiva" pitchFamily="66" charset="0"/>
            </a:endParaRPr>
          </a:p>
          <a:p>
            <a:pPr fontAlgn="base"/>
            <a:r>
              <a:rPr lang="ru-RU" b="1" u="sng" dirty="0" smtClean="0">
                <a:solidFill>
                  <a:srgbClr val="C00000"/>
                </a:solidFill>
                <a:latin typeface="Monotype Corsiva" pitchFamily="66" charset="0"/>
              </a:rPr>
              <a:t>Способ получения изображения:</a:t>
            </a:r>
          </a:p>
          <a:p>
            <a:pPr fontAlgn="base"/>
            <a:r>
              <a:rPr lang="ru-RU" sz="1600" b="1" i="1" u="sng" dirty="0" smtClean="0">
                <a:solidFill>
                  <a:srgbClr val="C00000"/>
                </a:solidFill>
                <a:latin typeface="Monotype Corsiva" pitchFamily="66" charset="0"/>
              </a:rPr>
              <a:t>1-ый способ:</a:t>
            </a:r>
            <a:endParaRPr lang="ru-RU" sz="1600" b="1" u="sng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fontAlgn="base"/>
            <a:r>
              <a:rPr lang="ru-RU" sz="1400" b="1" dirty="0" smtClean="0">
                <a:latin typeface="Monotype Corsiva" pitchFamily="66" charset="0"/>
              </a:rPr>
              <a:t>Поставим на лист бумаги большую кляксу (жидкая краска) и осторожно подуем на каплю…  Побежала она вверх, оставляя за собой след. Повернем лист и снова подуем. А можно сделать еще одну, но другого цвета. Пусть встретятся. Что получится, думайте сами.</a:t>
            </a:r>
          </a:p>
          <a:p>
            <a:pPr fontAlgn="base"/>
            <a:r>
              <a:rPr lang="ru-RU" sz="1600" b="1" i="1" u="sng" dirty="0" smtClean="0">
                <a:solidFill>
                  <a:srgbClr val="C00000"/>
                </a:solidFill>
                <a:latin typeface="Monotype Corsiva" pitchFamily="66" charset="0"/>
              </a:rPr>
              <a:t>2-ой способ:</a:t>
            </a:r>
            <a:endParaRPr lang="ru-RU" sz="1600" b="1" u="sng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fontAlgn="base"/>
            <a:r>
              <a:rPr lang="ru-RU" sz="1400" b="1" dirty="0" smtClean="0">
                <a:latin typeface="Monotype Corsiva" pitchFamily="66" charset="0"/>
              </a:rPr>
              <a:t>Выполните краской и кисточкой любой рисунок. Поставьте на необходимые для вас линии капли и раздуйте их трубочкой. Рисунок готов!</a:t>
            </a:r>
          </a:p>
          <a:p>
            <a:endParaRPr lang="ru-RU" dirty="0"/>
          </a:p>
        </p:txBody>
      </p:sp>
      <p:pic>
        <p:nvPicPr>
          <p:cNvPr id="24580" name="Picture 4" descr="http://www.orgprint.com/db/images/chernila/fizicheskie-svojstva-chernil-1.png"/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260648"/>
            <a:ext cx="2497460" cy="1882969"/>
          </a:xfrm>
          <a:prstGeom prst="rect">
            <a:avLst/>
          </a:prstGeom>
          <a:noFill/>
        </p:spPr>
      </p:pic>
      <p:pic>
        <p:nvPicPr>
          <p:cNvPr id="24584" name="Picture 8" descr="http://shkolabuduschego.ru/wp-content/uploads/2017/03/vetka-vishni.png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3635896" y="4437112"/>
            <a:ext cx="2520000" cy="1804193"/>
          </a:xfrm>
          <a:prstGeom prst="rect">
            <a:avLst/>
          </a:prstGeom>
          <a:noFill/>
          <a:ln w="28575">
            <a:solidFill>
              <a:srgbClr val="663300"/>
            </a:solidFill>
          </a:ln>
        </p:spPr>
      </p:pic>
      <p:pic>
        <p:nvPicPr>
          <p:cNvPr id="24586" name="Picture 10" descr="http://tatyana1975vos.okis.ru/img/tatyana1975vos/pizdec/2(1).jpg"/>
          <p:cNvPicPr>
            <a:picLocks noChangeAspect="1" noChangeArrowheads="1"/>
          </p:cNvPicPr>
          <p:nvPr/>
        </p:nvPicPr>
        <p:blipFill>
          <a:blip r:embed="rId11" cstate="screen">
            <a:lum bright="-10000" contrast="30000"/>
          </a:blip>
          <a:srcRect/>
          <a:stretch>
            <a:fillRect/>
          </a:stretch>
        </p:blipFill>
        <p:spPr bwMode="auto">
          <a:xfrm>
            <a:off x="3203848" y="1124744"/>
            <a:ext cx="1440160" cy="2160000"/>
          </a:xfrm>
          <a:prstGeom prst="rect">
            <a:avLst/>
          </a:prstGeom>
          <a:noFill/>
          <a:ln w="28575">
            <a:solidFill>
              <a:srgbClr val="663300"/>
            </a:solidFill>
          </a:ln>
        </p:spPr>
      </p:pic>
      <p:pic>
        <p:nvPicPr>
          <p:cNvPr id="24588" name="Picture 12" descr="https://cdn.imgbb.ru/user/66/661865/201509/a4fd9a8a993ca56225627a2a81301dfe.jpg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4716016" y="2060848"/>
            <a:ext cx="1440159" cy="2160000"/>
          </a:xfrm>
          <a:prstGeom prst="rect">
            <a:avLst/>
          </a:prstGeom>
          <a:noFill/>
          <a:ln w="28575">
            <a:solidFill>
              <a:srgbClr val="663300"/>
            </a:solidFill>
          </a:ln>
        </p:spPr>
      </p:pic>
      <p:pic>
        <p:nvPicPr>
          <p:cNvPr id="18" name="Picture 2" descr="http://4.bp.blogspot.com/-Eq02SmRYUvo/UszuxHmiAXI/AAAAAAAAHHw/CjKzBtKbxyo/s1600/%D0%BA%D0%BB%D1%8F%D0%BA%D1%81%D0%B02+(2).jpg"/>
          <p:cNvPicPr>
            <a:picLocks noChangeAspect="1" noChangeArrowheads="1"/>
          </p:cNvPicPr>
          <p:nvPr/>
        </p:nvPicPr>
        <p:blipFill>
          <a:blip r:embed="rId13" cstate="screen">
            <a:clrChange>
              <a:clrFrom>
                <a:srgbClr val="F0EBE8"/>
              </a:clrFrom>
              <a:clrTo>
                <a:srgbClr val="F0EBE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3568" y="1124744"/>
            <a:ext cx="1800200" cy="110984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155" decel="1000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155" decel="100000"/>
                                        <p:tgtEl>
                                          <p:spTgt spid="2458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1155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155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155" decel="1000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155" decel="100000"/>
                                        <p:tgtEl>
                                          <p:spTgt spid="2458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1155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1155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155" decel="100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155" decel="100000"/>
                                        <p:tgtEl>
                                          <p:spTgt spid="389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1155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1155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155" decel="100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155" decel="100000"/>
                                        <p:tgtEl>
                                          <p:spTgt spid="2458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4" dur="1155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6" dur="1155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0843_blogrec-1757.jpg" descr="C:\Users\Галина Ивановна\Pictures\Изображения\рисование\40843_blogrec-1757.jpg"/>
          <p:cNvPicPr>
            <a:picLocks noChangeAspect="1"/>
          </p:cNvPicPr>
          <p:nvPr/>
        </p:nvPicPr>
        <p:blipFill>
          <a:blip r:embed="rId2" r:link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tretch>
            <a:fillRect/>
          </a:stretch>
        </p:blipFill>
        <p:spPr>
          <a:xfrm>
            <a:off x="2857" y="-2145"/>
            <a:ext cx="9141143" cy="68601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0152" y="2733794"/>
            <a:ext cx="291605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u="sng" dirty="0" smtClean="0">
                <a:solidFill>
                  <a:srgbClr val="C00000"/>
                </a:solidFill>
                <a:latin typeface="Monotype Corsiva" pitchFamily="66" charset="0"/>
              </a:rPr>
              <a:t>Возраст: </a:t>
            </a:r>
            <a:r>
              <a:rPr lang="ru-RU" sz="1600" b="1" dirty="0" smtClean="0">
                <a:latin typeface="Monotype Corsiva" pitchFamily="66" charset="0"/>
              </a:rPr>
              <a:t> от  5лет</a:t>
            </a:r>
            <a:endParaRPr lang="ru-RU" b="1" u="sng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fontAlgn="base"/>
            <a:r>
              <a:rPr lang="ru-RU" b="1" u="sng" dirty="0" smtClean="0">
                <a:solidFill>
                  <a:srgbClr val="C00000"/>
                </a:solidFill>
                <a:latin typeface="Monotype Corsiva" pitchFamily="66" charset="0"/>
              </a:rPr>
              <a:t>Способ получения изображения:</a:t>
            </a:r>
          </a:p>
          <a:p>
            <a:pPr fontAlgn="base"/>
            <a:r>
              <a:rPr lang="ru-RU" sz="1600" b="1" dirty="0" smtClean="0">
                <a:latin typeface="Monotype Corsiva" pitchFamily="66" charset="0"/>
              </a:rPr>
              <a:t>Широкой кистью  или тампоном наносится пятно произвольно или в соответствии с задуманным изображением  и цветом  краски.   Когда  пятно подсохнет,, дополнительно подрисовываются недостающие детали или краской или другими изобразительными материалами. Таким способом можно нарисовать животных, цветы и т. п.</a:t>
            </a:r>
          </a:p>
          <a:p>
            <a:endParaRPr lang="ru-RU" sz="1600" dirty="0"/>
          </a:p>
        </p:txBody>
      </p:sp>
      <p:pic>
        <p:nvPicPr>
          <p:cNvPr id="4" name="1478894000848.jpg" descr="C:\Users\Галина Ивановна\Pictures\2017-04-15\1478894000848.jpg"/>
          <p:cNvPicPr>
            <a:picLocks noChangeAspect="1"/>
          </p:cNvPicPr>
          <p:nvPr/>
        </p:nvPicPr>
        <p:blipFill>
          <a:blip r:embed="rId4" r:link="rId5" cstate="screen">
            <a:lum contrast="30000"/>
          </a:blip>
          <a:srcRect/>
          <a:stretch>
            <a:fillRect/>
          </a:stretch>
        </p:blipFill>
        <p:spPr>
          <a:xfrm>
            <a:off x="467544" y="4725144"/>
            <a:ext cx="2520280" cy="1620000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pic>
        <p:nvPicPr>
          <p:cNvPr id="5" name="Рисунок 4" descr="1478853910364.jpg"/>
          <p:cNvPicPr>
            <a:picLocks noChangeAspect="1"/>
          </p:cNvPicPr>
          <p:nvPr/>
        </p:nvPicPr>
        <p:blipFill>
          <a:blip r:embed="rId6" cstate="screen">
            <a:lum bright="10000" contrast="30000"/>
          </a:blip>
          <a:stretch>
            <a:fillRect/>
          </a:stretch>
        </p:blipFill>
        <p:spPr>
          <a:xfrm>
            <a:off x="3203848" y="4725144"/>
            <a:ext cx="2520040" cy="1620000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pic>
        <p:nvPicPr>
          <p:cNvPr id="6" name="Рисунок 5" descr="1478894000153.jpg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467544" y="2852936"/>
            <a:ext cx="2520280" cy="1620000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pic>
        <p:nvPicPr>
          <p:cNvPr id="7" name="Рисунок 6" descr="IMG_20161111_115010.jpg"/>
          <p:cNvPicPr>
            <a:picLocks noChangeAspect="1"/>
          </p:cNvPicPr>
          <p:nvPr/>
        </p:nvPicPr>
        <p:blipFill>
          <a:blip r:embed="rId8" cstate="screen">
            <a:lum contrast="40000"/>
          </a:blip>
          <a:srcRect/>
          <a:stretch>
            <a:fillRect/>
          </a:stretch>
        </p:blipFill>
        <p:spPr>
          <a:xfrm rot="16200000">
            <a:off x="917684" y="530588"/>
            <a:ext cx="1620000" cy="2520280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pic>
        <p:nvPicPr>
          <p:cNvPr id="8" name="IMG_20161111_114314.jpg" descr="C:\Users\Галина Ивановна\Pictures\2017-04-15\IMG_20161111_114314.jpg"/>
          <p:cNvPicPr>
            <a:picLocks noChangeAspect="1"/>
          </p:cNvPicPr>
          <p:nvPr/>
        </p:nvPicPr>
        <p:blipFill>
          <a:blip r:embed="rId9" r:link="rId10" cstate="screen">
            <a:lum contrast="40000"/>
          </a:blip>
          <a:srcRect/>
          <a:stretch>
            <a:fillRect/>
          </a:stretch>
        </p:blipFill>
        <p:spPr>
          <a:xfrm rot="10800000">
            <a:off x="3203848" y="2852936"/>
            <a:ext cx="2520280" cy="1620000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pic>
        <p:nvPicPr>
          <p:cNvPr id="9" name="1478894002054.jpg" descr="C:\Users\Галина Ивановна\Pictures\2017-04-15\1478894002054.jpg"/>
          <p:cNvPicPr>
            <a:picLocks noChangeAspect="1"/>
          </p:cNvPicPr>
          <p:nvPr/>
        </p:nvPicPr>
        <p:blipFill>
          <a:blip r:embed="rId11" r:link="rId12" cstate="screen">
            <a:lum contrast="40000"/>
          </a:blip>
          <a:srcRect/>
          <a:stretch>
            <a:fillRect/>
          </a:stretch>
        </p:blipFill>
        <p:spPr>
          <a:xfrm rot="16200000">
            <a:off x="3653990" y="530588"/>
            <a:ext cx="1620000" cy="2520281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pic>
        <p:nvPicPr>
          <p:cNvPr id="11" name="monety.jpg" descr="C:\Users\Галина Ивановна\Pictures\Изображения\рисование\monety.jpg"/>
          <p:cNvPicPr>
            <a:picLocks noChangeAspect="1"/>
          </p:cNvPicPr>
          <p:nvPr/>
        </p:nvPicPr>
        <p:blipFill>
          <a:blip r:embed="rId13" r:link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</a:blip>
          <a:stretch>
            <a:fillRect/>
          </a:stretch>
        </p:blipFill>
        <p:spPr>
          <a:xfrm flipH="1">
            <a:off x="6588224" y="692696"/>
            <a:ext cx="2088232" cy="23652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9552" y="476672"/>
            <a:ext cx="7488832" cy="936024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ru-RU" sz="2800" i="1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Monotype Corsiva" pitchFamily="66" charset="0"/>
              </a:rPr>
              <a:t>Р</a:t>
            </a:r>
            <a:r>
              <a:rPr lang="ru-RU" sz="2400" i="1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Monotype Corsiva" pitchFamily="66" charset="0"/>
              </a:rPr>
              <a:t>исование  способом  от  пятна</a:t>
            </a:r>
            <a:endParaRPr lang="ru-RU" sz="2800" dirty="0" smtClean="0">
              <a:ln w="18415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latin typeface="Monotype Corsiva" pitchFamily="66" charset="0"/>
            </a:endParaRPr>
          </a:p>
          <a:p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155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155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115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15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155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155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115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115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155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155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115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115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4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6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155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1155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5" dur="115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7" dur="115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0843_blogrec-1757.jpg" descr="C:\Users\Галина Ивановна\Pictures\Изображения\рисование\40843_blogrec-1757.jpg"/>
          <p:cNvPicPr>
            <a:picLocks noChangeAspect="1"/>
          </p:cNvPicPr>
          <p:nvPr/>
        </p:nvPicPr>
        <p:blipFill>
          <a:blip r:embed="rId2" r:link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tretch>
            <a:fillRect/>
          </a:stretch>
        </p:blipFill>
        <p:spPr>
          <a:xfrm>
            <a:off x="2857" y="0"/>
            <a:ext cx="9141143" cy="68601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332656"/>
            <a:ext cx="6552728" cy="4320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ru-RU" sz="28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Рисование на камешках</a:t>
            </a:r>
            <a:endParaRPr lang="ru-RU" sz="2800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4.jpg" descr="C:\Users\Галина Ивановна\Pictures\Изображения\рисование\рисование на камешкх\4.jpg"/>
          <p:cNvPicPr>
            <a:picLocks noChangeAspect="1"/>
          </p:cNvPicPr>
          <p:nvPr/>
        </p:nvPicPr>
        <p:blipFill>
          <a:blip r:embed="rId4" r:link="rId5" cstate="screen"/>
          <a:stretch>
            <a:fillRect/>
          </a:stretch>
        </p:blipFill>
        <p:spPr>
          <a:xfrm>
            <a:off x="3275856" y="4725144"/>
            <a:ext cx="2520279" cy="1800000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pic>
        <p:nvPicPr>
          <p:cNvPr id="5" name="IMG_20170331_072322.jpg" descr="C:\Users\Галина Ивановна\Pictures\2017-04-15\IMG_20170331_072322.jpg"/>
          <p:cNvPicPr>
            <a:picLocks noChangeAspect="1"/>
          </p:cNvPicPr>
          <p:nvPr/>
        </p:nvPicPr>
        <p:blipFill>
          <a:blip r:embed="rId6" r:link="rId7" cstate="screen">
            <a:lum contrast="40000"/>
          </a:blip>
          <a:stretch>
            <a:fillRect/>
          </a:stretch>
        </p:blipFill>
        <p:spPr>
          <a:xfrm rot="5400000">
            <a:off x="899692" y="476572"/>
            <a:ext cx="1800000" cy="2520280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pic>
        <p:nvPicPr>
          <p:cNvPr id="41986" name="Picture 2" descr="http://eva-lution.ru/uploads/images/00/00/03/2016/07/16/acd307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3275856" y="2780928"/>
            <a:ext cx="2520278" cy="1800000"/>
          </a:xfrm>
          <a:prstGeom prst="rect">
            <a:avLst/>
          </a:prstGeom>
          <a:noFill/>
          <a:ln w="28575">
            <a:solidFill>
              <a:srgbClr val="663300"/>
            </a:solidFill>
          </a:ln>
        </p:spPr>
      </p:pic>
      <p:pic>
        <p:nvPicPr>
          <p:cNvPr id="41988" name="Picture 4" descr="http://gallery.forum-grad.ru/files/4/8/3/6/4/wpe70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539552" y="4725144"/>
            <a:ext cx="2520279" cy="1800000"/>
          </a:xfrm>
          <a:prstGeom prst="rect">
            <a:avLst/>
          </a:prstGeom>
          <a:noFill/>
          <a:ln w="28575">
            <a:solidFill>
              <a:srgbClr val="663300"/>
            </a:solidFill>
          </a:ln>
        </p:spPr>
      </p:pic>
      <p:pic>
        <p:nvPicPr>
          <p:cNvPr id="41990" name="Picture 6" descr="https://mamsy.ru/uploads/wysiwyg/cd/3b/cd3b0b5617573a2d7426c433209d011a.jpg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3275856" y="836712"/>
            <a:ext cx="2520283" cy="1800000"/>
          </a:xfrm>
          <a:prstGeom prst="rect">
            <a:avLst/>
          </a:prstGeom>
          <a:noFill/>
          <a:ln w="28575">
            <a:solidFill>
              <a:srgbClr val="663300"/>
            </a:solidFill>
          </a:ln>
        </p:spPr>
      </p:pic>
      <p:pic>
        <p:nvPicPr>
          <p:cNvPr id="41992" name="Picture 8" descr="http://detstwoonline.ru/2/dabe81ae4aa2857881fb0a5ca2306452_opt.jpg"/>
          <p:cNvPicPr>
            <a:picLocks noChangeAspect="1" noChangeArrowheads="1"/>
          </p:cNvPicPr>
          <p:nvPr/>
        </p:nvPicPr>
        <p:blipFill>
          <a:blip r:embed="rId11" cstate="screen">
            <a:clrChange>
              <a:clrFrom>
                <a:srgbClr val="CFC7D6"/>
              </a:clrFrom>
              <a:clrTo>
                <a:srgbClr val="CFC7D6">
                  <a:alpha val="0"/>
                </a:srgbClr>
              </a:clrTo>
            </a:clrChange>
            <a:lum bright="20000" contrast="40000"/>
          </a:blip>
          <a:srcRect/>
          <a:stretch>
            <a:fillRect/>
          </a:stretch>
        </p:blipFill>
        <p:spPr bwMode="auto">
          <a:xfrm>
            <a:off x="7020272" y="404664"/>
            <a:ext cx="1758028" cy="159101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796136" y="1988840"/>
            <a:ext cx="295232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rgbClr val="C00000"/>
                </a:solidFill>
                <a:latin typeface="Monotype Corsiva" pitchFamily="66" charset="0"/>
              </a:rPr>
              <a:t>Возраст:  </a:t>
            </a:r>
            <a:r>
              <a:rPr lang="ru-RU" sz="1600" b="1" dirty="0" smtClean="0">
                <a:latin typeface="Monotype Corsiva" pitchFamily="66" charset="0"/>
              </a:rPr>
              <a:t>от 3 лет</a:t>
            </a:r>
          </a:p>
          <a:p>
            <a:r>
              <a:rPr lang="ru-RU" b="1" u="sng" dirty="0" smtClean="0">
                <a:solidFill>
                  <a:srgbClr val="C00000"/>
                </a:solidFill>
                <a:latin typeface="Monotype Corsiva" pitchFamily="66" charset="0"/>
              </a:rPr>
              <a:t>Способ получения изображения:</a:t>
            </a:r>
          </a:p>
          <a:p>
            <a:r>
              <a:rPr lang="ru-RU" sz="1400" b="1" dirty="0" smtClean="0">
                <a:latin typeface="Monotype Corsiva" pitchFamily="66" charset="0"/>
              </a:rPr>
              <a:t>Лучше всего для разрисовывания подходят некрупные морские камешки. Они плоские, рисунок на них ложится ровно и красиво, сюжет можно выбирать на свой вкус. Перед работой камни тщательно промываются и высушиваются. Для начала  придумываем рисунок. Можно нарисовать  на камне простым карандашом набросок, а потом приступать к росписи или сразу рисовать красками. </a:t>
            </a:r>
          </a:p>
          <a:p>
            <a:r>
              <a:rPr lang="ru-RU" sz="1400" b="1" dirty="0" smtClean="0">
                <a:latin typeface="Monotype Corsiva" pitchFamily="66" charset="0"/>
              </a:rPr>
              <a:t>Лучше рисовать акриловыми красками, но они быстро сохнут . Поэтому используем  гуашь.  Сначала наносится фон, а потом кисточкой, ватной палочкой пальцем наносим рисунок.</a:t>
            </a:r>
          </a:p>
          <a:p>
            <a:r>
              <a:rPr lang="ru-RU" sz="1400" b="1" dirty="0" smtClean="0">
                <a:latin typeface="Monotype Corsiva" pitchFamily="66" charset="0"/>
              </a:rPr>
              <a:t> </a:t>
            </a:r>
          </a:p>
          <a:p>
            <a:endParaRPr lang="ru-RU" sz="1600" b="1" dirty="0" smtClean="0">
              <a:latin typeface="Monotype Corsiva" pitchFamily="66" charset="0"/>
            </a:endParaRPr>
          </a:p>
          <a:p>
            <a:endParaRPr lang="ru-RU" sz="16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1" name="240420171295.jpg" descr="C:\Users\Галина Ивановна\Pictures\Изображения\рисование\нетрадиционное рисование\240420171295.jpg"/>
          <p:cNvPicPr>
            <a:picLocks noChangeAspect="1"/>
          </p:cNvPicPr>
          <p:nvPr/>
        </p:nvPicPr>
        <p:blipFill>
          <a:blip r:embed="rId12" r:link="rId13" cstate="screen">
            <a:lum bright="10000" contrast="40000"/>
          </a:blip>
          <a:stretch>
            <a:fillRect/>
          </a:stretch>
        </p:blipFill>
        <p:spPr>
          <a:xfrm>
            <a:off x="539552" y="2780928"/>
            <a:ext cx="2520280" cy="1800000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155" decel="100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155" decel="100000"/>
                                        <p:tgtEl>
                                          <p:spTgt spid="419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1155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155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155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155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115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115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155" decel="100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155" decel="100000"/>
                                        <p:tgtEl>
                                          <p:spTgt spid="4198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1155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1155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155" decel="100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155" decel="100000"/>
                                        <p:tgtEl>
                                          <p:spTgt spid="4198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4" dur="1155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6" dur="1155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5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7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0843_blogrec-1757.jpg" descr="C:\Users\Галина Ивановна\Pictures\Изображения\рисование\40843_blogrec-1757.jpg"/>
          <p:cNvPicPr>
            <a:picLocks noChangeAspect="1"/>
          </p:cNvPicPr>
          <p:nvPr/>
        </p:nvPicPr>
        <p:blipFill>
          <a:blip r:embed="rId2" r:link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tretch>
            <a:fillRect/>
          </a:stretch>
        </p:blipFill>
        <p:spPr>
          <a:xfrm>
            <a:off x="2857" y="-1"/>
            <a:ext cx="9141143" cy="68601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476672"/>
            <a:ext cx="5328592" cy="52322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ru-RU" sz="28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Рисование по мокрому</a:t>
            </a:r>
            <a:endParaRPr lang="ru-RU" sz="2800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Рисунок 4" descr="557097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691680" y="4653136"/>
            <a:ext cx="1440000" cy="1800201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pic>
        <p:nvPicPr>
          <p:cNvPr id="6" name="Рисунок 5" descr="11021111_20110208_1760722180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5400000">
            <a:off x="287624" y="3032856"/>
            <a:ext cx="1800000" cy="1440161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pic>
        <p:nvPicPr>
          <p:cNvPr id="7" name="Рисунок 6" descr="img6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3203848" y="3356992"/>
            <a:ext cx="2520281" cy="1800000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pic>
        <p:nvPicPr>
          <p:cNvPr id="40962" name="Picture 2" descr="http://www.maam.ru/upload/blogs/detsad-216272-1411141258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67544" y="980728"/>
            <a:ext cx="2520280" cy="1800000"/>
          </a:xfrm>
          <a:prstGeom prst="rect">
            <a:avLst/>
          </a:prstGeom>
          <a:noFill/>
          <a:ln w="28575">
            <a:solidFill>
              <a:srgbClr val="663300"/>
            </a:solidFill>
          </a:ln>
        </p:spPr>
      </p:pic>
      <p:pic>
        <p:nvPicPr>
          <p:cNvPr id="10" name="Рисунок 9" descr="240420171325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3131840" y="980728"/>
            <a:ext cx="2520280" cy="1800000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pic>
        <p:nvPicPr>
          <p:cNvPr id="11" name="240420171323.jpg" descr="C:\Users\Галина Ивановна\Pictures\Изображения\рисование\нетрадиционное рисование\240420171323.jpg"/>
          <p:cNvPicPr>
            <a:picLocks noChangeAspect="1"/>
          </p:cNvPicPr>
          <p:nvPr/>
        </p:nvPicPr>
        <p:blipFill>
          <a:blip r:embed="rId9" r:link="rId10" cstate="screen"/>
          <a:stretch>
            <a:fillRect/>
          </a:stretch>
        </p:blipFill>
        <p:spPr>
          <a:xfrm>
            <a:off x="5796136" y="980728"/>
            <a:ext cx="2520280" cy="1800000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796136" y="3212976"/>
            <a:ext cx="3024336" cy="327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rgbClr val="C00000"/>
                </a:solidFill>
                <a:latin typeface="Monotype Corsiva" pitchFamily="66" charset="0"/>
              </a:rPr>
              <a:t>Возраст:  </a:t>
            </a:r>
            <a:r>
              <a:rPr lang="ru-RU" sz="1600" b="1" dirty="0" smtClean="0">
                <a:latin typeface="Monotype Corsiva" pitchFamily="66" charset="0"/>
              </a:rPr>
              <a:t>от 5 лет</a:t>
            </a:r>
          </a:p>
          <a:p>
            <a:r>
              <a:rPr lang="ru-RU" b="1" u="sng" dirty="0" smtClean="0">
                <a:solidFill>
                  <a:srgbClr val="C00000"/>
                </a:solidFill>
                <a:latin typeface="Monotype Corsiva" pitchFamily="66" charset="0"/>
              </a:rPr>
              <a:t>Способ получения изображения:</a:t>
            </a:r>
          </a:p>
          <a:p>
            <a:pPr fontAlgn="base"/>
            <a:r>
              <a:rPr lang="ru-RU" b="1" i="1" u="sng" dirty="0" smtClean="0">
                <a:solidFill>
                  <a:srgbClr val="C00000"/>
                </a:solidFill>
                <a:latin typeface="Monotype Corsiva" pitchFamily="66" charset="0"/>
              </a:rPr>
              <a:t>1-ый способ:</a:t>
            </a:r>
            <a:endParaRPr lang="ru-RU" b="1" u="sng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fontAlgn="base"/>
            <a:r>
              <a:rPr lang="ru-RU" sz="1600" b="1" dirty="0" smtClean="0">
                <a:latin typeface="Monotype Corsiva" pitchFamily="66" charset="0"/>
              </a:rPr>
              <a:t>Намочите бумагу  с помощью губки или ватного диска. Можно сразу акварелью  сделать фон рисунка. Возьмите акварельный мелок и нарисуйте все, что угодно.</a:t>
            </a:r>
          </a:p>
          <a:p>
            <a:pPr fontAlgn="base"/>
            <a:r>
              <a:rPr lang="ru-RU" b="1" i="1" u="sng" dirty="0" smtClean="0">
                <a:solidFill>
                  <a:srgbClr val="C00000"/>
                </a:solidFill>
                <a:latin typeface="Monotype Corsiva" pitchFamily="66" charset="0"/>
              </a:rPr>
              <a:t>2-ой способ:</a:t>
            </a:r>
            <a:endParaRPr lang="ru-RU" b="1" u="sng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fontAlgn="base"/>
            <a:r>
              <a:rPr lang="ru-RU" b="1" dirty="0" smtClean="0">
                <a:latin typeface="Monotype Corsiva" pitchFamily="66" charset="0"/>
              </a:rPr>
              <a:t>Если нет акварельных карандашей, можно рисовать красками и кисточкой.</a:t>
            </a:r>
          </a:p>
          <a:p>
            <a:endParaRPr lang="ru-RU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endParaRPr lang="ru-RU" b="1" dirty="0" smtClean="0">
              <a:latin typeface="Monotype Corsiva" pitchFamily="66" charset="0"/>
            </a:endParaRPr>
          </a:p>
          <a:p>
            <a:endParaRPr lang="ru-RU" sz="14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096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155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155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115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15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155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155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115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115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155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155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115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115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155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155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4" dur="115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6" dur="115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155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1155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5" dur="115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7" dur="115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0843_blogrec-1757.jpg" descr="C:\Users\Галина Ивановна\Pictures\Изображения\рисование\40843_blogrec-1757.jpg"/>
          <p:cNvPicPr>
            <a:picLocks noChangeAspect="1"/>
          </p:cNvPicPr>
          <p:nvPr/>
        </p:nvPicPr>
        <p:blipFill>
          <a:blip r:embed="rId2" r:link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tretch>
            <a:fillRect/>
          </a:stretch>
        </p:blipFill>
        <p:spPr>
          <a:xfrm>
            <a:off x="0" y="0"/>
            <a:ext cx="9141143" cy="68601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404664"/>
            <a:ext cx="8064896" cy="52322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ru-RU" sz="2800" b="1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Рисование свечой или восковыми мелками</a:t>
            </a:r>
            <a:endParaRPr lang="ru-RU" sz="2800" b="1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Рисунок 4" descr="9488daa15f2ff08004fde27340712a0b.jpg.jpg"/>
          <p:cNvPicPr>
            <a:picLocks noChangeAspect="1"/>
          </p:cNvPicPr>
          <p:nvPr/>
        </p:nvPicPr>
        <p:blipFill>
          <a:blip r:embed="rId4" cstate="screen">
            <a:lum contrast="40000"/>
          </a:blip>
          <a:stretch>
            <a:fillRect/>
          </a:stretch>
        </p:blipFill>
        <p:spPr>
          <a:xfrm>
            <a:off x="467544" y="2852936"/>
            <a:ext cx="2520280" cy="1800000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pic>
        <p:nvPicPr>
          <p:cNvPr id="6" name="Рисунок 5" descr="bfef7b73047a62f588fb2996b30595c8.jpg"/>
          <p:cNvPicPr>
            <a:picLocks noChangeAspect="1"/>
          </p:cNvPicPr>
          <p:nvPr/>
        </p:nvPicPr>
        <p:blipFill>
          <a:blip r:embed="rId5" cstate="screen">
            <a:lum contrast="40000"/>
          </a:blip>
          <a:stretch>
            <a:fillRect/>
          </a:stretch>
        </p:blipFill>
        <p:spPr>
          <a:xfrm>
            <a:off x="3059832" y="2852936"/>
            <a:ext cx="2592288" cy="1800000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pic>
        <p:nvPicPr>
          <p:cNvPr id="43010" name="Picture 2" descr="http://xn--80afdys4h.xn--80achbdub6dfjh.xn--p1ai/upload/images/news/20131221_8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67544" y="908720"/>
            <a:ext cx="1800200" cy="1800200"/>
          </a:xfrm>
          <a:prstGeom prst="rect">
            <a:avLst/>
          </a:prstGeom>
          <a:noFill/>
          <a:ln w="28575">
            <a:solidFill>
              <a:srgbClr val="663300"/>
            </a:solidFill>
          </a:ln>
        </p:spPr>
      </p:pic>
      <p:pic>
        <p:nvPicPr>
          <p:cNvPr id="43012" name="Picture 4" descr="http://icqprosto.ru/wp-content/uploads/media/%D0%97%D0%B0%D0%BD%D1%8F%D1%82%D0%B8%D0%B5-%D0%BF%D0%BE-%D0%B4%D0%BE%D0%BF%D0%BE%D0%BB%D0%BD%D0%B8%D1%82%D0%B5%D0%BB%D1%8C%D0%BD%D0%BE%D0%BC%D1%83-%D0%BE%D0%B1%D1%80%D0%B0%D0%B7%D0%BE%D0%B2%D0%B0%D0%BD%D0%B8%D1%8E-%D0%BA%D1%80%D1%83%D0%B6%D0%BE%D1%80-%D0%98%D0%97%D0%9E-%D0%A2%D0%B5%D0%BC%D0%B0-%D0%9C%D0%BE%D1%80%D0%BE%D0%B7%D0%BD%D1%8B%D0%B5-%D1%83%D0%B7%D0%BE%D1%80%D1%8B/image1.jpeg"/>
          <p:cNvPicPr>
            <a:picLocks noChangeAspect="1" noChangeArrowheads="1"/>
          </p:cNvPicPr>
          <p:nvPr/>
        </p:nvPicPr>
        <p:blipFill>
          <a:blip r:embed="rId7" cstate="screen">
            <a:lum contrast="40000"/>
          </a:blip>
          <a:srcRect/>
          <a:stretch>
            <a:fillRect/>
          </a:stretch>
        </p:blipFill>
        <p:spPr bwMode="auto">
          <a:xfrm>
            <a:off x="3851920" y="908720"/>
            <a:ext cx="1800200" cy="1800000"/>
          </a:xfrm>
          <a:prstGeom prst="rect">
            <a:avLst/>
          </a:prstGeom>
          <a:noFill/>
          <a:ln w="28575">
            <a:solidFill>
              <a:srgbClr val="663300"/>
            </a:solidFill>
          </a:ln>
        </p:spPr>
      </p:pic>
      <p:pic>
        <p:nvPicPr>
          <p:cNvPr id="43014" name="Picture 6" descr="http://www.maam.ru/upload/blogs/detsad-5900-1435154386.jpg"/>
          <p:cNvPicPr>
            <a:picLocks noChangeAspect="1" noChangeArrowheads="1"/>
          </p:cNvPicPr>
          <p:nvPr/>
        </p:nvPicPr>
        <p:blipFill>
          <a:blip r:embed="rId8" cstate="screen">
            <a:lum contrast="40000"/>
          </a:blip>
          <a:srcRect/>
          <a:stretch>
            <a:fillRect/>
          </a:stretch>
        </p:blipFill>
        <p:spPr bwMode="auto">
          <a:xfrm>
            <a:off x="1475656" y="4365104"/>
            <a:ext cx="3168352" cy="2088232"/>
          </a:xfrm>
          <a:prstGeom prst="rect">
            <a:avLst/>
          </a:prstGeom>
          <a:noFill/>
          <a:ln w="28575">
            <a:solidFill>
              <a:srgbClr val="6633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652120" y="2996952"/>
            <a:ext cx="3096344" cy="334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rgbClr val="C00000"/>
                </a:solidFill>
                <a:latin typeface="Monotype Corsiva" pitchFamily="66" charset="0"/>
                <a:cs typeface="Arial" pitchFamily="34" charset="0"/>
              </a:rPr>
              <a:t>Возраст:  </a:t>
            </a:r>
            <a:r>
              <a:rPr lang="ru-RU" sz="1600" b="1" dirty="0" smtClean="0">
                <a:latin typeface="Monotype Corsiva" pitchFamily="66" charset="0"/>
                <a:cs typeface="Arial" pitchFamily="34" charset="0"/>
              </a:rPr>
              <a:t>от 4 лет</a:t>
            </a:r>
          </a:p>
          <a:p>
            <a:r>
              <a:rPr lang="ru-RU" b="1" u="sng" dirty="0" smtClean="0">
                <a:solidFill>
                  <a:srgbClr val="C00000"/>
                </a:solidFill>
                <a:latin typeface="Monotype Corsiva" pitchFamily="66" charset="0"/>
                <a:cs typeface="Arial" pitchFamily="34" charset="0"/>
              </a:rPr>
              <a:t>Способ  получения  изображения:</a:t>
            </a:r>
          </a:p>
          <a:p>
            <a:r>
              <a:rPr lang="ru-RU" b="1" i="1" u="sng" dirty="0" smtClean="0">
                <a:solidFill>
                  <a:srgbClr val="C00000"/>
                </a:solidFill>
                <a:latin typeface="Monotype Corsiva" pitchFamily="66" charset="0"/>
              </a:rPr>
              <a:t>1-ый способ:</a:t>
            </a:r>
          </a:p>
          <a:p>
            <a:r>
              <a:rPr lang="ru-RU" sz="1600" b="1" i="1" dirty="0" smtClean="0">
                <a:latin typeface="Monotype Corsiva" pitchFamily="66" charset="0"/>
              </a:rPr>
              <a:t>Ребенок рисует восковыми мелками на белой бумаге. Затем закрашивает лист акварелью в один или несколько цветов. Рисунок мелками остается незакрашенным.</a:t>
            </a:r>
          </a:p>
          <a:p>
            <a:r>
              <a:rPr lang="ru-RU" sz="1600" b="1" i="1" u="sng" dirty="0" smtClean="0">
                <a:solidFill>
                  <a:srgbClr val="C00000"/>
                </a:solidFill>
                <a:latin typeface="Monotype Corsiva" pitchFamily="66" charset="0"/>
              </a:rPr>
              <a:t>2-ой способ: </a:t>
            </a:r>
          </a:p>
          <a:p>
            <a:r>
              <a:rPr lang="ru-RU" sz="1600" b="1" dirty="0" smtClean="0">
                <a:latin typeface="Monotype Corsiva" pitchFamily="66" charset="0"/>
              </a:rPr>
              <a:t>Ребенок рисует свечой" на бумаге. Затем закрашивает лист акварелью в один или несколько цветов. Рисунок свечой остается белым.</a:t>
            </a:r>
            <a:br>
              <a:rPr lang="ru-RU" sz="1600" b="1" dirty="0" smtClean="0">
                <a:latin typeface="Monotype Corsiva" pitchFamily="66" charset="0"/>
              </a:rPr>
            </a:br>
            <a:endParaRPr lang="ru-RU" sz="1600" b="1" dirty="0" smtClean="0">
              <a:latin typeface="Monotype Corsiva" pitchFamily="66" charset="0"/>
            </a:endParaRPr>
          </a:p>
          <a:p>
            <a:endParaRPr lang="ru-RU" sz="1600" b="1" u="sng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0" y="836712"/>
            <a:ext cx="8640960" cy="466653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1514" name="Picture 10" descr="http://m.elimkanz.ru/image/cache/data/products/51344-500x500.jpg"/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>
            <a:off x="5724128" y="836712"/>
            <a:ext cx="2674268" cy="2304256"/>
          </a:xfrm>
          <a:prstGeom prst="rect">
            <a:avLst/>
          </a:prstGeom>
          <a:noFill/>
        </p:spPr>
      </p:pic>
      <p:pic>
        <p:nvPicPr>
          <p:cNvPr id="18" name="Picture 8" descr="https://burocrat.com/upload/iblock/c40/6_876_08_40_00.jpeg"/>
          <p:cNvPicPr>
            <a:picLocks noChangeAspect="1" noChangeArrowheads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41374" y="1448780"/>
            <a:ext cx="1166530" cy="97210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30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155" decel="100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155" decel="100000"/>
                                        <p:tgtEl>
                                          <p:spTgt spid="430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1155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155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155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155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115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115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155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155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115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115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155" decel="100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155" decel="100000"/>
                                        <p:tgtEl>
                                          <p:spTgt spid="430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4" dur="1155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6" dur="1155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0843_blogrec-1757.jpg" descr="C:\Users\Галина Ивановна\Pictures\Изображения\рисование\40843_blogrec-1757.jpg"/>
          <p:cNvPicPr>
            <a:picLocks noChangeAspect="1"/>
          </p:cNvPicPr>
          <p:nvPr/>
        </p:nvPicPr>
        <p:blipFill>
          <a:blip r:embed="rId2" r:link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tretch>
            <a:fillRect/>
          </a:stretch>
        </p:blipFill>
        <p:spPr>
          <a:xfrm>
            <a:off x="2857" y="0"/>
            <a:ext cx="9141143" cy="68601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476672"/>
            <a:ext cx="4608512" cy="52322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ru-RU" sz="28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Граттаж</a:t>
            </a:r>
            <a:endParaRPr lang="ru-RU" sz="2800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Рисунок 3" descr="граттаж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3203848" y="1844824"/>
            <a:ext cx="2520280" cy="1800000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pic>
        <p:nvPicPr>
          <p:cNvPr id="5" name="detsad-246254-1428285064.jpg" descr="C:\Users\Галина Ивановна\Pictures\Изображения\рисование\нетрадиционное рисование\detsad-246254-1428285064.jpg"/>
          <p:cNvPicPr>
            <a:picLocks noChangeAspect="1"/>
          </p:cNvPicPr>
          <p:nvPr/>
        </p:nvPicPr>
        <p:blipFill>
          <a:blip r:embed="rId5" r:link="rId6" cstate="screen"/>
          <a:stretch>
            <a:fillRect/>
          </a:stretch>
        </p:blipFill>
        <p:spPr>
          <a:xfrm>
            <a:off x="3275856" y="4509120"/>
            <a:ext cx="2520280" cy="1800000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pic>
        <p:nvPicPr>
          <p:cNvPr id="6" name="Рисунок 5" descr="23109_html_m1e2c2d50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467544" y="3717032"/>
            <a:ext cx="2520282" cy="1800000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796136" y="2564904"/>
            <a:ext cx="302433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u="sng" dirty="0" smtClean="0">
                <a:solidFill>
                  <a:srgbClr val="C00000"/>
                </a:solidFill>
                <a:latin typeface="Monotype Corsiva" pitchFamily="66" charset="0"/>
              </a:rPr>
              <a:t>Возраст: </a:t>
            </a:r>
            <a:r>
              <a:rPr lang="en-US" b="1" u="sng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1600" b="1" dirty="0" smtClean="0">
                <a:latin typeface="Monotype Corsiva" pitchFamily="66" charset="0"/>
              </a:rPr>
              <a:t>от 6 лет</a:t>
            </a:r>
          </a:p>
          <a:p>
            <a:pPr fontAlgn="base"/>
            <a:r>
              <a:rPr lang="ru-RU" sz="1600" b="1" u="sng" dirty="0" smtClean="0">
                <a:solidFill>
                  <a:srgbClr val="C00000"/>
                </a:solidFill>
                <a:latin typeface="Monotype Corsiva" pitchFamily="66" charset="0"/>
              </a:rPr>
              <a:t>Способ получения изображения:</a:t>
            </a:r>
          </a:p>
          <a:p>
            <a:pPr fontAlgn="base"/>
            <a:r>
              <a:rPr lang="ru-RU" sz="1600" b="1" dirty="0" smtClean="0">
                <a:latin typeface="Monotype Corsiva" pitchFamily="66" charset="0"/>
              </a:rPr>
              <a:t>Нанесем цветной фон акварелью или возьмем цветной картон или простую белую бумагу. Весь фон полностью затрем воском, парафином. Нальем в розетку черной, или цветной гуаши, добавим немного шампуня и тщательно перемешаем. Затем покроем этой смесью парафиновый лист.  «Холст» готов.</a:t>
            </a:r>
          </a:p>
          <a:p>
            <a:pPr fontAlgn="base"/>
            <a:r>
              <a:rPr lang="ru-RU" sz="1600" b="1" dirty="0" smtClean="0">
                <a:latin typeface="Monotype Corsiva" pitchFamily="66" charset="0"/>
              </a:rPr>
              <a:t>А теперь возьмем заостренную палочку и начнем процарапывать рисунок. Чем не гравюра!</a:t>
            </a:r>
          </a:p>
          <a:p>
            <a:endParaRPr lang="ru-RU" dirty="0"/>
          </a:p>
        </p:txBody>
      </p:sp>
      <p:pic>
        <p:nvPicPr>
          <p:cNvPr id="21508" name="Picture 4" descr="http://www.shkolnikoff.ru/_mod_files/ce_images/eshop/gouache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6588224" y="548680"/>
            <a:ext cx="1865492" cy="1800200"/>
          </a:xfrm>
          <a:prstGeom prst="rect">
            <a:avLst/>
          </a:prstGeom>
          <a:noFill/>
        </p:spPr>
      </p:pic>
      <p:pic>
        <p:nvPicPr>
          <p:cNvPr id="21510" name="Picture 6" descr="http://dikito.ru/wa-data/public/shop/products/43/26/2643/images/27/27.0x333.jpeg"/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344245">
            <a:off x="6804248" y="980728"/>
            <a:ext cx="1484700" cy="864096"/>
          </a:xfrm>
          <a:prstGeom prst="rect">
            <a:avLst/>
          </a:prstGeom>
          <a:noFill/>
        </p:spPr>
      </p:pic>
      <p:pic>
        <p:nvPicPr>
          <p:cNvPr id="21512" name="Picture 8" descr="https://1tulatv.ru/sites/default/files/styles/wotermark/public/46te_yl991y.jpg?itok=PXp1eRI1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539552" y="1124744"/>
            <a:ext cx="2520283" cy="1800000"/>
          </a:xfrm>
          <a:prstGeom prst="rect">
            <a:avLst/>
          </a:prstGeom>
          <a:noFill/>
          <a:ln w="28575">
            <a:solidFill>
              <a:srgbClr val="663300"/>
            </a:solidFill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215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155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155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115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115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155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155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115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115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0843_blogrec-1757.jpg" descr="C:\Users\Галина Ивановна\Pictures\Изображения\рисование\40843_blogrec-1757.jpg"/>
          <p:cNvPicPr>
            <a:picLocks noChangeAspect="1"/>
          </p:cNvPicPr>
          <p:nvPr/>
        </p:nvPicPr>
        <p:blipFill>
          <a:blip r:embed="rId2" r:link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tretch>
            <a:fillRect/>
          </a:stretch>
        </p:blipFill>
        <p:spPr>
          <a:xfrm>
            <a:off x="2857" y="0"/>
            <a:ext cx="9141143" cy="6860145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11560" y="404664"/>
            <a:ext cx="7992888" cy="4320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ru-RU" sz="28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Рисование с помощью шаблона « капелька»</a:t>
            </a:r>
            <a:endParaRPr lang="ru-RU" sz="2800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240420171314.jpg" descr="C:\Users\Галина Ивановна\Pictures\Изображения\рисование\нетрадиционное рисование\240420171314.jpg"/>
          <p:cNvPicPr>
            <a:picLocks noChangeAspect="1"/>
          </p:cNvPicPr>
          <p:nvPr/>
        </p:nvPicPr>
        <p:blipFill>
          <a:blip r:embed="rId4" r:link="rId5" cstate="screen">
            <a:lum/>
          </a:blip>
          <a:stretch>
            <a:fillRect/>
          </a:stretch>
        </p:blipFill>
        <p:spPr>
          <a:xfrm>
            <a:off x="467544" y="3933056"/>
            <a:ext cx="2520280" cy="1800000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pic>
        <p:nvPicPr>
          <p:cNvPr id="5" name="240420171316.jpg" descr="C:\Users\Галина Ивановна\Pictures\Изображения\рисование\нетрадиционное рисование\240420171316.jpg"/>
          <p:cNvPicPr>
            <a:picLocks noChangeAspect="1"/>
          </p:cNvPicPr>
          <p:nvPr/>
        </p:nvPicPr>
        <p:blipFill>
          <a:blip r:embed="rId6" r:link="rId7" cstate="screen">
            <a:clrChange>
              <a:clrFrom>
                <a:srgbClr val="C5C9B2"/>
              </a:clrFrom>
              <a:clrTo>
                <a:srgbClr val="C5C9B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544" y="1268760"/>
            <a:ext cx="2520280" cy="1800000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pic>
        <p:nvPicPr>
          <p:cNvPr id="6" name="240420171319.jpg" descr="C:\Users\Галина Ивановна\Pictures\Изображения\рисование\нетрадиционное рисование\240420171319.jpg"/>
          <p:cNvPicPr>
            <a:picLocks noChangeAspect="1"/>
          </p:cNvPicPr>
          <p:nvPr/>
        </p:nvPicPr>
        <p:blipFill>
          <a:blip r:embed="rId8" r:link="rId9" cstate="screen"/>
          <a:stretch>
            <a:fillRect/>
          </a:stretch>
        </p:blipFill>
        <p:spPr>
          <a:xfrm>
            <a:off x="3203848" y="3933056"/>
            <a:ext cx="2520280" cy="1800000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pic>
        <p:nvPicPr>
          <p:cNvPr id="7" name="240420171322.jpg" descr="C:\Users\Галина Ивановна\Pictures\Изображения\рисование\нетрадиционное рисование\240420171322.jpg"/>
          <p:cNvPicPr>
            <a:picLocks noChangeAspect="1"/>
          </p:cNvPicPr>
          <p:nvPr/>
        </p:nvPicPr>
        <p:blipFill>
          <a:blip r:embed="rId10" r:link="rId11" cstate="screen">
            <a:clrChange>
              <a:clrFrom>
                <a:srgbClr val="BFC4BE"/>
              </a:clrFrom>
              <a:clrTo>
                <a:srgbClr val="BFC4B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03848" y="1268760"/>
            <a:ext cx="2520280" cy="1800000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796136" y="2132856"/>
            <a:ext cx="302433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rgbClr val="C00000"/>
                </a:solidFill>
                <a:latin typeface="Monotype Corsiva" pitchFamily="66" charset="0"/>
              </a:rPr>
              <a:t>Возраст:  </a:t>
            </a:r>
            <a:r>
              <a:rPr lang="ru-RU" sz="1400" b="1" dirty="0" smtClean="0">
                <a:latin typeface="Monotype Corsiva" pitchFamily="66" charset="0"/>
              </a:rPr>
              <a:t>от 3 лет</a:t>
            </a:r>
          </a:p>
          <a:p>
            <a:r>
              <a:rPr lang="ru-RU" b="1" u="sng" dirty="0" smtClean="0">
                <a:solidFill>
                  <a:srgbClr val="C00000"/>
                </a:solidFill>
                <a:latin typeface="Monotype Corsiva" pitchFamily="66" charset="0"/>
              </a:rPr>
              <a:t>Способ получения изображения:</a:t>
            </a:r>
          </a:p>
          <a:p>
            <a:r>
              <a:rPr lang="ru-RU" sz="1400" b="1" dirty="0" smtClean="0">
                <a:latin typeface="Monotype Corsiva" pitchFamily="66" charset="0"/>
              </a:rPr>
              <a:t>Использование  шаблона « капелька» связано с сказкой о маленькой капельке.</a:t>
            </a:r>
          </a:p>
          <a:p>
            <a:r>
              <a:rPr lang="ru-RU" sz="1400" b="1" dirty="0" smtClean="0">
                <a:latin typeface="Monotype Corsiva" pitchFamily="66" charset="0"/>
              </a:rPr>
              <a:t>« Прошёл дождик, выглянуло солнышко и на траве, листьях деревьев заблестели, как маленькие зеркала, капельки воды. Все кто пробегал, пролетал, проплывал по речке, отражались в капельках, как в зеркале. Вот только уж очень они были похожи  по форме на сами капельки.»</a:t>
            </a:r>
          </a:p>
          <a:p>
            <a:r>
              <a:rPr lang="ru-RU" sz="1400" b="1" dirty="0" smtClean="0">
                <a:latin typeface="Monotype Corsiva" pitchFamily="66" charset="0"/>
              </a:rPr>
              <a:t>При выполнении рисунка  сначала обводится шаблон « капелька, а потом дорисовываются все остальные детали изображения. При закрашивании  рисунка можно использовать разные  нетрадиционные техники: тампоном, жесткой кисточкой, вилкой, ватными палочками и др.</a:t>
            </a:r>
          </a:p>
          <a:p>
            <a:endParaRPr lang="ru-RU" dirty="0"/>
          </a:p>
        </p:txBody>
      </p:sp>
      <p:pic>
        <p:nvPicPr>
          <p:cNvPr id="19460" name="Picture 4" descr="https://cdn.sima-land.ru/items/726200/0/700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92280" y="692696"/>
            <a:ext cx="1798340" cy="1798340"/>
          </a:xfrm>
          <a:prstGeom prst="rect">
            <a:avLst/>
          </a:prstGeom>
          <a:noFill/>
        </p:spPr>
      </p:pic>
      <p:pic>
        <p:nvPicPr>
          <p:cNvPr id="19462" name="Picture 6" descr="http://www.featurepics.com/StockImage/20160524/watercolor-paints-and-brushes-stock-image-4092880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30000"/>
          </a:blip>
          <a:srcRect t="8620" b="15522"/>
          <a:stretch>
            <a:fillRect/>
          </a:stretch>
        </p:blipFill>
        <p:spPr bwMode="auto">
          <a:xfrm flipV="1">
            <a:off x="2195736" y="3068960"/>
            <a:ext cx="1584176" cy="91715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155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155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115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15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155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155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115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115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0843_blogrec-1757.jpg" descr="C:\Users\Галина Ивановна\Pictures\Изображения\рисование\40843_blogrec-1757.jpg"/>
          <p:cNvPicPr>
            <a:picLocks noChangeAspect="1"/>
          </p:cNvPicPr>
          <p:nvPr/>
        </p:nvPicPr>
        <p:blipFill>
          <a:blip r:embed="rId2" r:link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tretch>
            <a:fillRect/>
          </a:stretch>
        </p:blipFill>
        <p:spPr>
          <a:xfrm>
            <a:off x="2857" y="-1"/>
            <a:ext cx="9141143" cy="68601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24128" y="2708920"/>
            <a:ext cx="302433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rgbClr val="C00000"/>
                </a:solidFill>
                <a:latin typeface="Monotype Corsiva" pitchFamily="66" charset="0"/>
              </a:rPr>
              <a:t>Возраст:   </a:t>
            </a:r>
            <a:r>
              <a:rPr lang="ru-RU" sz="1600" b="1" dirty="0" smtClean="0">
                <a:latin typeface="Monotype Corsiva" pitchFamily="66" charset="0"/>
              </a:rPr>
              <a:t>от 2 лет</a:t>
            </a:r>
          </a:p>
          <a:p>
            <a:r>
              <a:rPr lang="ru-RU" b="1" u="sng" dirty="0" smtClean="0">
                <a:solidFill>
                  <a:srgbClr val="C00000"/>
                </a:solidFill>
                <a:latin typeface="Monotype Corsiva" pitchFamily="66" charset="0"/>
              </a:rPr>
              <a:t>Способ получения изображения:</a:t>
            </a:r>
          </a:p>
          <a:p>
            <a:r>
              <a:rPr lang="ru-RU" sz="1400" b="1" dirty="0" smtClean="0">
                <a:latin typeface="Monotype Corsiva" pitchFamily="66" charset="0"/>
              </a:rPr>
              <a:t>В изобразительном искусстве существует стилистическое направление в живописи, которое называется «Пуантилизм» (от фр. </a:t>
            </a:r>
            <a:r>
              <a:rPr lang="ru-RU" sz="1400" b="1" dirty="0" err="1" smtClean="0">
                <a:latin typeface="Monotype Corsiva" pitchFamily="66" charset="0"/>
              </a:rPr>
              <a:t>point</a:t>
            </a:r>
            <a:r>
              <a:rPr lang="ru-RU" sz="1400" b="1" dirty="0" smtClean="0">
                <a:latin typeface="Monotype Corsiva" pitchFamily="66" charset="0"/>
              </a:rPr>
              <a:t> - точка). В его основе лежит манера письма раздельными мазками точечной или прямоугольной формы.</a:t>
            </a:r>
            <a:br>
              <a:rPr lang="ru-RU" sz="1400" b="1" dirty="0" smtClean="0">
                <a:latin typeface="Monotype Corsiva" pitchFamily="66" charset="0"/>
              </a:rPr>
            </a:br>
            <a:r>
              <a:rPr lang="ru-RU" sz="1400" b="1" dirty="0" smtClean="0">
                <a:latin typeface="Monotype Corsiva" pitchFamily="66" charset="0"/>
              </a:rPr>
              <a:t>Принцип данной техники прост: ребенок закрашивает картинку точками. Для этого необходимо обмакнуть ватную палочку в краску и нанести точки на рисунок, контур которого уже нарисован.</a:t>
            </a:r>
          </a:p>
          <a:p>
            <a:r>
              <a:rPr lang="ru-RU" sz="1400" b="1" dirty="0" smtClean="0">
                <a:latin typeface="Monotype Corsiva" pitchFamily="66" charset="0"/>
              </a:rPr>
              <a:t>Точки можно также использовать в декоративном рисовании и при создании точечного рисунка.</a:t>
            </a:r>
          </a:p>
          <a:p>
            <a:endParaRPr lang="ru-RU" dirty="0">
              <a:latin typeface="Monotype Corsiva" pitchFamily="66" charset="0"/>
            </a:endParaRPr>
          </a:p>
        </p:txBody>
      </p:sp>
      <p:pic>
        <p:nvPicPr>
          <p:cNvPr id="4" name="Рисунок 3" descr="http://www.maam.ru/upload/blogs/detsad-7712-1489318581.jpg"/>
          <p:cNvPicPr/>
          <p:nvPr/>
        </p:nvPicPr>
        <p:blipFill>
          <a:blip r:embed="rId4" cstate="screen">
            <a:lum contrast="30000"/>
          </a:blip>
          <a:srcRect/>
          <a:stretch>
            <a:fillRect/>
          </a:stretch>
        </p:blipFill>
        <p:spPr bwMode="auto">
          <a:xfrm>
            <a:off x="539552" y="4869160"/>
            <a:ext cx="2520280" cy="1620000"/>
          </a:xfrm>
          <a:prstGeom prst="rect">
            <a:avLst/>
          </a:prstGeom>
          <a:noFill/>
          <a:ln w="28575">
            <a:solidFill>
              <a:srgbClr val="663300"/>
            </a:solidFill>
            <a:miter lim="800000"/>
            <a:headEnd/>
            <a:tailEnd/>
          </a:ln>
        </p:spPr>
      </p:pic>
      <p:pic>
        <p:nvPicPr>
          <p:cNvPr id="5" name="IMG_20170331_072754.jpg" descr="C:\Users\Галина Ивановна\Pictures\2017-04-15\IMG_20170331_072754.jpg"/>
          <p:cNvPicPr>
            <a:picLocks noChangeAspect="1"/>
          </p:cNvPicPr>
          <p:nvPr/>
        </p:nvPicPr>
        <p:blipFill>
          <a:blip r:embed="rId5" r:link="rId6" cstate="screen"/>
          <a:srcRect/>
          <a:stretch>
            <a:fillRect/>
          </a:stretch>
        </p:blipFill>
        <p:spPr>
          <a:xfrm rot="16200000">
            <a:off x="3653988" y="458580"/>
            <a:ext cx="1620000" cy="2520280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pic>
        <p:nvPicPr>
          <p:cNvPr id="7" name="Рисунок 6" descr="240420171340.jpg"/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C3CBCE"/>
              </a:clrFrom>
              <a:clrTo>
                <a:srgbClr val="C3CBCE">
                  <a:alpha val="0"/>
                </a:srgbClr>
              </a:clrTo>
            </a:clrChange>
            <a:lum contrast="30000"/>
          </a:blip>
          <a:stretch>
            <a:fillRect/>
          </a:stretch>
        </p:blipFill>
        <p:spPr>
          <a:xfrm>
            <a:off x="2627784" y="2636912"/>
            <a:ext cx="2520280" cy="1620000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pic>
        <p:nvPicPr>
          <p:cNvPr id="8" name="Рисунок 7" descr="240420171332.jpg"/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C2C8C6"/>
              </a:clrFrom>
              <a:clrTo>
                <a:srgbClr val="C2C8C6">
                  <a:alpha val="0"/>
                </a:srgbClr>
              </a:clrTo>
            </a:clrChange>
            <a:lum contrast="30000"/>
          </a:blip>
          <a:stretch>
            <a:fillRect/>
          </a:stretch>
        </p:blipFill>
        <p:spPr>
          <a:xfrm>
            <a:off x="539552" y="2636912"/>
            <a:ext cx="1620000" cy="2160000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pic>
        <p:nvPicPr>
          <p:cNvPr id="16386" name="Picture 2" descr="https://pimg.tradeindia.com/03026033/b/1/extra-03026033.jpg"/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354137">
            <a:off x="5562800" y="1328303"/>
            <a:ext cx="1944216" cy="109362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67544" y="476672"/>
            <a:ext cx="7272808" cy="10080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ru-RU" sz="2800" b="1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Monotype Corsiva" pitchFamily="66" charset="0"/>
              </a:rPr>
              <a:t>Рисование ватными палочками</a:t>
            </a:r>
          </a:p>
          <a:p>
            <a:endParaRPr lang="ru-RU" sz="2800" b="1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5362" name="Picture 2" descr="http://www.ukazka.ru/img/g/uk88366.jpg"/>
          <p:cNvPicPr>
            <a:picLocks noChangeAspect="1" noChangeArrowheads="1"/>
          </p:cNvPicPr>
          <p:nvPr/>
        </p:nvPicPr>
        <p:blipFill>
          <a:blip r:embed="rId10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contrast="10000"/>
          </a:blip>
          <a:srcRect/>
          <a:stretch>
            <a:fillRect/>
          </a:stretch>
        </p:blipFill>
        <p:spPr bwMode="auto">
          <a:xfrm>
            <a:off x="6732240" y="836712"/>
            <a:ext cx="1872208" cy="1877573"/>
          </a:xfrm>
          <a:prstGeom prst="rect">
            <a:avLst/>
          </a:prstGeom>
          <a:noFill/>
        </p:spPr>
      </p:pic>
      <p:pic>
        <p:nvPicPr>
          <p:cNvPr id="15364" name="Picture 4" descr="https://ds02.infourok.ru/uploads/ex/1322/00075299-b47214bb/hello_html_45bed9be.jpg"/>
          <p:cNvPicPr>
            <a:picLocks noChangeAspect="1" noChangeArrowheads="1"/>
          </p:cNvPicPr>
          <p:nvPr/>
        </p:nvPicPr>
        <p:blipFill>
          <a:blip r:embed="rId11" cstate="screen">
            <a:lum contrast="30000"/>
          </a:blip>
          <a:srcRect/>
          <a:stretch>
            <a:fillRect/>
          </a:stretch>
        </p:blipFill>
        <p:spPr bwMode="auto">
          <a:xfrm>
            <a:off x="539552" y="908720"/>
            <a:ext cx="2520280" cy="1620000"/>
          </a:xfrm>
          <a:prstGeom prst="rect">
            <a:avLst/>
          </a:prstGeom>
          <a:noFill/>
          <a:ln w="28575">
            <a:solidFill>
              <a:srgbClr val="663300"/>
            </a:solidFill>
          </a:ln>
        </p:spPr>
      </p:pic>
      <p:pic>
        <p:nvPicPr>
          <p:cNvPr id="14" name="240420171349.jpg" descr="C:\Users\Галина Ивановна\Pictures\Изображения\рисование\нетрадиционное рисование\240420171349.jpg"/>
          <p:cNvPicPr>
            <a:picLocks noChangeAspect="1"/>
          </p:cNvPicPr>
          <p:nvPr/>
        </p:nvPicPr>
        <p:blipFill>
          <a:blip r:embed="rId12" r:link="rId13" cstate="screen">
            <a:clrChange>
              <a:clrFrom>
                <a:srgbClr val="BDD4DA"/>
              </a:clrFrom>
              <a:clrTo>
                <a:srgbClr val="BDD4DA">
                  <a:alpha val="0"/>
                </a:srgbClr>
              </a:clrTo>
            </a:clrChange>
            <a:lum bright="10000" contrast="40000"/>
          </a:blip>
          <a:stretch>
            <a:fillRect/>
          </a:stretch>
        </p:blipFill>
        <p:spPr>
          <a:xfrm>
            <a:off x="3347864" y="4365104"/>
            <a:ext cx="1800199" cy="2160000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1536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155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155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115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15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155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155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115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115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155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155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115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115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4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6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7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770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5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7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yTrxGp.jpg" descr="C:\Users\Галина Ивановна\Pictures\Изображения\рисование\ByTrxGp.jpg"/>
          <p:cNvPicPr>
            <a:picLocks noChangeAspect="1"/>
          </p:cNvPicPr>
          <p:nvPr/>
        </p:nvPicPr>
        <p:blipFill>
          <a:blip r:embed="rId2" r:link="rId3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40843_blogrec-1757.jpg" descr="C:\Users\Галина Ивановна\Pictures\Изображения\рисование\40843_blogrec-1757.jpg"/>
          <p:cNvPicPr>
            <a:picLocks noChangeAspect="1"/>
          </p:cNvPicPr>
          <p:nvPr/>
        </p:nvPicPr>
        <p:blipFill>
          <a:blip r:embed="rId4" r:link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tretch>
            <a:fillRect/>
          </a:stretch>
        </p:blipFill>
        <p:spPr>
          <a:xfrm>
            <a:off x="2857" y="0"/>
            <a:ext cx="9141143" cy="68601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552" y="476672"/>
            <a:ext cx="5976664" cy="4320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ru-RU" sz="28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Рисование мыльной пеной</a:t>
            </a:r>
            <a:endParaRPr lang="ru-RU" sz="2800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" name="Рисунок 5" descr="8NIgwMM5tpc.jpg"/>
          <p:cNvPicPr>
            <a:picLocks noChangeAspect="1"/>
          </p:cNvPicPr>
          <p:nvPr/>
        </p:nvPicPr>
        <p:blipFill>
          <a:blip r:embed="rId6" cstate="screen">
            <a:lum bright="-30000" contrast="40000"/>
          </a:blip>
          <a:srcRect/>
          <a:stretch>
            <a:fillRect/>
          </a:stretch>
        </p:blipFill>
        <p:spPr>
          <a:xfrm>
            <a:off x="827584" y="3284984"/>
            <a:ext cx="1811407" cy="2520000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pic>
        <p:nvPicPr>
          <p:cNvPr id="7" name="Рисунок 6" descr="slide_3.jpg"/>
          <p:cNvPicPr>
            <a:picLocks noChangeAspect="1"/>
          </p:cNvPicPr>
          <p:nvPr/>
        </p:nvPicPr>
        <p:blipFill>
          <a:blip r:embed="rId7" cstate="screen">
            <a:lum bright="-20000" contrast="30000"/>
          </a:blip>
          <a:srcRect/>
          <a:stretch>
            <a:fillRect/>
          </a:stretch>
        </p:blipFill>
        <p:spPr>
          <a:xfrm>
            <a:off x="467544" y="1124744"/>
            <a:ext cx="2520080" cy="1800000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pic>
        <p:nvPicPr>
          <p:cNvPr id="8" name="Рисунок 7" descr="img15.jpg"/>
          <p:cNvPicPr>
            <a:picLocks noChangeAspect="1"/>
          </p:cNvPicPr>
          <p:nvPr/>
        </p:nvPicPr>
        <p:blipFill>
          <a:blip r:embed="rId8" cstate="screen">
            <a:lum bright="-10000" contrast="30000"/>
          </a:blip>
          <a:srcRect/>
          <a:stretch>
            <a:fillRect/>
          </a:stretch>
        </p:blipFill>
        <p:spPr>
          <a:xfrm>
            <a:off x="3131840" y="1124744"/>
            <a:ext cx="2520280" cy="1800000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652120" y="2852936"/>
            <a:ext cx="3024336" cy="356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rgbClr val="C00000"/>
                </a:solidFill>
                <a:latin typeface="Monotype Corsiva" pitchFamily="66" charset="0"/>
                <a:cs typeface="Arial" pitchFamily="34" charset="0"/>
              </a:rPr>
              <a:t>Возраст: </a:t>
            </a:r>
            <a:r>
              <a:rPr lang="ru-RU" b="1" dirty="0" smtClean="0">
                <a:latin typeface="Monotype Corsiva" pitchFamily="66" charset="0"/>
                <a:cs typeface="Arial" pitchFamily="34" charset="0"/>
              </a:rPr>
              <a:t>от 5 лет</a:t>
            </a:r>
          </a:p>
          <a:p>
            <a:r>
              <a:rPr lang="ru-RU" b="1" u="sng" dirty="0" smtClean="0">
                <a:solidFill>
                  <a:srgbClr val="C00000"/>
                </a:solidFill>
                <a:latin typeface="Monotype Corsiva" pitchFamily="66" charset="0"/>
                <a:cs typeface="Arial" pitchFamily="34" charset="0"/>
              </a:rPr>
              <a:t>Способ  получения  изображения:</a:t>
            </a:r>
          </a:p>
          <a:p>
            <a:r>
              <a:rPr lang="ru-RU" sz="1600" b="1" dirty="0" smtClean="0">
                <a:latin typeface="Monotype Corsiva" pitchFamily="66" charset="0"/>
              </a:rPr>
              <a:t>В баночку с жидкой краской добавляем шампунь, хорошо размешиваем. Опускаем трубочку в банку и дуем до тех пор, пока верхом не поднимутся пузыри. Затем опускаем лист бумаги, затем слегка надавить и поднять вверх. Для работы можно использовать бумагу разных размеров, цветов, можно накладывать один мыльный рисунок на другой, подрисовывать, вырезать, делать аппликации.</a:t>
            </a:r>
          </a:p>
          <a:p>
            <a:endParaRPr lang="ru-RU" b="1" u="sng" dirty="0" smtClean="0">
              <a:solidFill>
                <a:srgbClr val="C00000"/>
              </a:solidFill>
              <a:latin typeface="Monotype Corsiva" pitchFamily="66" charset="0"/>
              <a:cs typeface="Arial" pitchFamily="34" charset="0"/>
            </a:endParaRPr>
          </a:p>
          <a:p>
            <a:endParaRPr lang="ru-RU" b="1" u="sng" dirty="0" smtClean="0">
              <a:solidFill>
                <a:srgbClr val="C00000"/>
              </a:solidFill>
              <a:latin typeface="Monotype Corsiva" pitchFamily="66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25604" name="Picture 4" descr="http://media.148apps.com/screenshots/665780072/us-iphone-2-crystal-breaker.jpeg"/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5724128" y="476672"/>
            <a:ext cx="3024336" cy="2520280"/>
          </a:xfrm>
          <a:prstGeom prst="rect">
            <a:avLst/>
          </a:prstGeom>
          <a:noFill/>
        </p:spPr>
      </p:pic>
      <p:pic>
        <p:nvPicPr>
          <p:cNvPr id="14" name="Рисунок 13" descr="slide_3.jpg"/>
          <p:cNvPicPr>
            <a:picLocks noChangeAspect="1"/>
          </p:cNvPicPr>
          <p:nvPr/>
        </p:nvPicPr>
        <p:blipFill>
          <a:blip r:embed="rId10" cstate="screen">
            <a:lum bright="-20000" contrast="20000"/>
          </a:blip>
          <a:srcRect/>
          <a:stretch>
            <a:fillRect/>
          </a:stretch>
        </p:blipFill>
        <p:spPr>
          <a:xfrm>
            <a:off x="3491880" y="3284984"/>
            <a:ext cx="1800200" cy="2520000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155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155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115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15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155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155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115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115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155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155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1155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1155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yTrxGp.jpg" descr="C:\Users\Галина Ивановна\Pictures\Изображения\рисование\ByTrxGp.jpg"/>
          <p:cNvPicPr>
            <a:picLocks noChangeAspect="1"/>
          </p:cNvPicPr>
          <p:nvPr/>
        </p:nvPicPr>
        <p:blipFill>
          <a:blip r:embed="rId2" r:link="rId3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40843_blogrec-1757.jpg" descr="C:\Users\Галина Ивановна\Pictures\Изображения\рисование\40843_blogrec-1757.jpg"/>
          <p:cNvPicPr>
            <a:picLocks noChangeAspect="1"/>
          </p:cNvPicPr>
          <p:nvPr/>
        </p:nvPicPr>
        <p:blipFill>
          <a:blip r:embed="rId4" r:link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tretch>
            <a:fillRect/>
          </a:stretch>
        </p:blipFill>
        <p:spPr>
          <a:xfrm>
            <a:off x="2857" y="-1"/>
            <a:ext cx="9141143" cy="68601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1700808"/>
            <a:ext cx="828092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latin typeface="Arial Narrow" pitchFamily="34" charset="0"/>
              </a:rPr>
              <a:t>Дети с самого раннего возраста пытаются отразить свои впечатления об окружающем  мире  в  своём  изобразительном  творчестве. Из опыта работы с маленькими художниками возникает понимание: необходимо  облегчить навыки рисования, ведь  даже не каждый взрослый сможет  изобразить  какой-либо  предмет.  Этим  можно  на  много  повысить интерес  дошкольников  к  рисованию.  </a:t>
            </a:r>
          </a:p>
          <a:p>
            <a:pPr algn="just"/>
            <a:r>
              <a:rPr lang="ru-RU" sz="1600" b="1" dirty="0" smtClean="0">
                <a:latin typeface="Arial Narrow" pitchFamily="34" charset="0"/>
              </a:rPr>
              <a:t>Существует  много  техник нетрадиционного  рисования. Их  необычность  состоит  в  том,  что  они позволяют  детям  быстро  достичь  желаемого  результата. Успех обучения нетрадиционным техникам во многом зависит от того, какие методы и приемы использует педагог, чтобы донести до детей определенное содержание, сформировать у них знания,  умения, навыки.</a:t>
            </a:r>
          </a:p>
          <a:p>
            <a:pPr algn="just"/>
            <a:r>
              <a:rPr lang="ru-RU" sz="1600" b="1" dirty="0" smtClean="0">
                <a:latin typeface="Arial Narrow" pitchFamily="34" charset="0"/>
              </a:rPr>
              <a:t>Опыт  работы  показал,  что  овладение  нетрадиционной  техникой изображения  доставляет  дошкольникам  истинную  радость,  если  оно строиться  с  учетом  специфики  деятельности  и  возраста  детей.  Они  с удовольствием  рисуют  разные  узоры  не  испытывая  при  этом  трудностей. Дети смело берутся за художественные материалы, малышей не пугает их многообразие  и  перспектива  самостоятельного  выбора.  Им  доставляет огромное удовольствие сам процесс выполнения. Дети готовы многократно повторить то или иное действие. И чем лучше получается движение, тем с большим удовольствием они его повторяют, как бы демонстрируя свой успех, и радуются, привлекая внимание взрослого к своим достижениям.</a:t>
            </a:r>
          </a:p>
        </p:txBody>
      </p:sp>
      <p:pic>
        <p:nvPicPr>
          <p:cNvPr id="6" name="0_bd0ed_23304315_L.png" descr="C:\Users\Галина Ивановна\Pictures\Изображения\картинки п-р среда\дети\0_bd0ed_23304315_L.png"/>
          <p:cNvPicPr>
            <a:picLocks noChangeAspect="1"/>
          </p:cNvPicPr>
          <p:nvPr/>
        </p:nvPicPr>
        <p:blipFill>
          <a:blip r:embed="rId6" r:link="rId7" cstate="screen"/>
          <a:stretch>
            <a:fillRect/>
          </a:stretch>
        </p:blipFill>
        <p:spPr>
          <a:xfrm>
            <a:off x="3995936" y="404664"/>
            <a:ext cx="1524003" cy="1466091"/>
          </a:xfrm>
          <a:prstGeom prst="rect">
            <a:avLst/>
          </a:prstGeom>
        </p:spPr>
      </p:pic>
      <p:pic>
        <p:nvPicPr>
          <p:cNvPr id="12290" name="Picture 2" descr="http://boombob.ru/img/picture/Apr/09/15bfb8a72eb47ed920ecc86762456f73/mini_1.jpg"/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DFBFC"/>
              </a:clrFrom>
              <a:clrTo>
                <a:srgbClr val="FDFB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248" y="404664"/>
            <a:ext cx="1872208" cy="1340457"/>
          </a:xfrm>
          <a:prstGeom prst="rect">
            <a:avLst/>
          </a:prstGeom>
          <a:noFill/>
        </p:spPr>
      </p:pic>
      <p:pic>
        <p:nvPicPr>
          <p:cNvPr id="12292" name="Picture 4" descr="http://rebenokdogoda.ru/wp-content/uploads/2013/04/977aa3b00cfc8557.jpg"/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544" y="332656"/>
            <a:ext cx="2147392" cy="143338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0843_blogrec-1757.jpg" descr="C:\Users\Галина Ивановна\Pictures\Изображения\рисование\40843_blogrec-1757.jpg"/>
          <p:cNvPicPr>
            <a:picLocks noChangeAspect="1"/>
          </p:cNvPicPr>
          <p:nvPr/>
        </p:nvPicPr>
        <p:blipFill>
          <a:blip r:embed="rId2" r:link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tretch>
            <a:fillRect/>
          </a:stretch>
        </p:blipFill>
        <p:spPr>
          <a:xfrm>
            <a:off x="0" y="0"/>
            <a:ext cx="9141143" cy="68601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476672"/>
            <a:ext cx="5184576" cy="3600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ru-RU" sz="28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Рисование по соли</a:t>
            </a:r>
            <a:endParaRPr lang="ru-RU" sz="2800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240420171299.jpg" descr="C:\Users\Галина Ивановна\Pictures\Изображения\рисование\нетрадиционное рисование\240420171299.jpg"/>
          <p:cNvPicPr>
            <a:picLocks noChangeAspect="1"/>
          </p:cNvPicPr>
          <p:nvPr/>
        </p:nvPicPr>
        <p:blipFill>
          <a:blip r:embed="rId4" r:link="rId5" cstate="screen">
            <a:lum contrast="30000"/>
          </a:blip>
          <a:stretch>
            <a:fillRect/>
          </a:stretch>
        </p:blipFill>
        <p:spPr>
          <a:xfrm>
            <a:off x="467544" y="3789040"/>
            <a:ext cx="1800200" cy="2520000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pic>
        <p:nvPicPr>
          <p:cNvPr id="6" name="240420171313.jpg" descr="C:\Users\Галина Ивановна\Pictures\Изображения\рисование\нетрадиционное рисование\240420171313.jpg"/>
          <p:cNvPicPr>
            <a:picLocks noChangeAspect="1"/>
          </p:cNvPicPr>
          <p:nvPr/>
        </p:nvPicPr>
        <p:blipFill>
          <a:blip r:embed="rId6" r:link="rId7" cstate="screen">
            <a:lum bright="-10000" contrast="40000"/>
          </a:blip>
          <a:stretch>
            <a:fillRect/>
          </a:stretch>
        </p:blipFill>
        <p:spPr>
          <a:xfrm>
            <a:off x="2771800" y="3789040"/>
            <a:ext cx="2520280" cy="1800000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pic>
        <p:nvPicPr>
          <p:cNvPr id="7" name="240420171350.jpg" descr="C:\Users\Галина Ивановна\Pictures\Изображения\рисование\нетрадиционное рисование\240420171350.jpg"/>
          <p:cNvPicPr>
            <a:picLocks noChangeAspect="1"/>
          </p:cNvPicPr>
          <p:nvPr/>
        </p:nvPicPr>
        <p:blipFill>
          <a:blip r:embed="rId8" r:link="rId9" cstate="screen">
            <a:lum contrast="40000"/>
          </a:blip>
          <a:srcRect/>
          <a:stretch>
            <a:fillRect/>
          </a:stretch>
        </p:blipFill>
        <p:spPr>
          <a:xfrm>
            <a:off x="467544" y="1268760"/>
            <a:ext cx="2520275" cy="1800000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pic>
        <p:nvPicPr>
          <p:cNvPr id="8" name="240420171355.jpg" descr="C:\Users\Галина Ивановна\Pictures\Изображения\рисование\нетрадиционное рисование\240420171355.jpg"/>
          <p:cNvPicPr>
            <a:picLocks noChangeAspect="1"/>
          </p:cNvPicPr>
          <p:nvPr/>
        </p:nvPicPr>
        <p:blipFill>
          <a:blip r:embed="rId10" r:link="rId11" cstate="screen">
            <a:lum bright="10000" contrast="40000"/>
          </a:blip>
          <a:srcRect/>
          <a:stretch>
            <a:fillRect/>
          </a:stretch>
        </p:blipFill>
        <p:spPr>
          <a:xfrm>
            <a:off x="3131840" y="1268760"/>
            <a:ext cx="2520280" cy="1800000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652120" y="2924944"/>
            <a:ext cx="30963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rgbClr val="C00000"/>
                </a:solidFill>
                <a:latin typeface="Monotype Corsiva" pitchFamily="66" charset="0"/>
              </a:rPr>
              <a:t>Возраст:  </a:t>
            </a:r>
            <a:r>
              <a:rPr lang="ru-RU" sz="1600" b="1" dirty="0" smtClean="0">
                <a:latin typeface="Monotype Corsiva" pitchFamily="66" charset="0"/>
              </a:rPr>
              <a:t>от 5 лет</a:t>
            </a:r>
          </a:p>
          <a:p>
            <a:r>
              <a:rPr lang="ru-RU" sz="1600" b="1" dirty="0" smtClean="0">
                <a:latin typeface="Monotype Corsiva" pitchFamily="66" charset="0"/>
              </a:rPr>
              <a:t>Для рисования необходимы: цветной картон, клей ПВА, мелкая соль, акварельные краски.</a:t>
            </a:r>
          </a:p>
          <a:p>
            <a:r>
              <a:rPr lang="ru-RU" sz="1600" b="1" dirty="0" smtClean="0">
                <a:latin typeface="Monotype Corsiva" pitchFamily="66" charset="0"/>
              </a:rPr>
              <a:t>1. Нарисовать рисунок клеем. След-полоска от клея должна быть широкой.</a:t>
            </a:r>
          </a:p>
          <a:p>
            <a:r>
              <a:rPr lang="ru-RU" sz="1600" b="1" dirty="0" smtClean="0">
                <a:latin typeface="Monotype Corsiva" pitchFamily="66" charset="0"/>
              </a:rPr>
              <a:t>2. Засыпать рисунок солью,</a:t>
            </a:r>
          </a:p>
          <a:p>
            <a:r>
              <a:rPr lang="ru-RU" sz="1600" b="1" dirty="0" smtClean="0">
                <a:latin typeface="Monotype Corsiva" pitchFamily="66" charset="0"/>
              </a:rPr>
              <a:t>3. Немного подождать и стряхнуть лишнюю соль с рисунка</a:t>
            </a:r>
          </a:p>
          <a:p>
            <a:r>
              <a:rPr lang="ru-RU" sz="1600" b="1" dirty="0" smtClean="0">
                <a:latin typeface="Monotype Corsiva" pitchFamily="66" charset="0"/>
              </a:rPr>
              <a:t>Изображение просто сказочное! Можно оставить и так, например, зимняя тематика.</a:t>
            </a:r>
          </a:p>
          <a:p>
            <a:endParaRPr lang="ru-RU" b="1" u="sng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endParaRPr lang="ru-RU" b="1" dirty="0" smtClean="0">
              <a:latin typeface="Monotype Corsiva" pitchFamily="66" charset="0"/>
            </a:endParaRPr>
          </a:p>
          <a:p>
            <a:endParaRPr lang="ru-RU" dirty="0"/>
          </a:p>
        </p:txBody>
      </p:sp>
      <p:pic>
        <p:nvPicPr>
          <p:cNvPr id="18434" name="Picture 2" descr="http://posudaclub.kiev.ua/uploads/goods/50928/new_q.jpg"/>
          <p:cNvPicPr>
            <a:picLocks noChangeAspect="1" noChangeArrowheads="1"/>
          </p:cNvPicPr>
          <p:nvPr/>
        </p:nvPicPr>
        <p:blipFill>
          <a:blip r:embed="rId12" cstate="screen">
            <a:clrChange>
              <a:clrFrom>
                <a:srgbClr val="CEC9D0"/>
              </a:clrFrom>
              <a:clrTo>
                <a:srgbClr val="CEC9D0">
                  <a:alpha val="0"/>
                </a:srgbClr>
              </a:clrTo>
            </a:clrChange>
            <a:lum contrast="-10000"/>
          </a:blip>
          <a:srcRect/>
          <a:stretch>
            <a:fillRect/>
          </a:stretch>
        </p:blipFill>
        <p:spPr bwMode="auto">
          <a:xfrm>
            <a:off x="5796136" y="476672"/>
            <a:ext cx="1894364" cy="1944216"/>
          </a:xfrm>
          <a:prstGeom prst="rect">
            <a:avLst/>
          </a:prstGeom>
          <a:noFill/>
        </p:spPr>
      </p:pic>
      <p:pic>
        <p:nvPicPr>
          <p:cNvPr id="13" name="Рисунок 12" descr="92682360.jpg"/>
          <p:cNvPicPr>
            <a:picLocks noChangeAspect="1"/>
          </p:cNvPicPr>
          <p:nvPr/>
        </p:nvPicPr>
        <p:blipFill>
          <a:blip r:embed="rId1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16216" y="1700808"/>
            <a:ext cx="2210966" cy="1241626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155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155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115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115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155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155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115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115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0843_blogrec-1757.jpg" descr="C:\Users\Галина Ивановна\Pictures\Изображения\рисование\40843_blogrec-1757.jpg"/>
          <p:cNvPicPr>
            <a:picLocks noChangeAspect="1"/>
          </p:cNvPicPr>
          <p:nvPr/>
        </p:nvPicPr>
        <p:blipFill>
          <a:blip r:embed="rId2" r:link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tretch>
            <a:fillRect/>
          </a:stretch>
        </p:blipFill>
        <p:spPr>
          <a:xfrm>
            <a:off x="2857" y="-2145"/>
            <a:ext cx="9141143" cy="68601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476672"/>
            <a:ext cx="4680520" cy="52322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ru-RU" sz="2800" b="1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Monotype Corsiva" pitchFamily="66" charset="0"/>
              </a:rPr>
              <a:t>Рисование на дисках</a:t>
            </a:r>
            <a:endParaRPr lang="ru-RU" sz="2800" b="1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IMG_20170407_114151.jpg" descr="C:\Users\Галина Ивановна\Pictures\2017-04-15\IMG_20170407_114151.jpg"/>
          <p:cNvPicPr>
            <a:picLocks noChangeAspect="1"/>
          </p:cNvPicPr>
          <p:nvPr/>
        </p:nvPicPr>
        <p:blipFill>
          <a:blip r:embed="rId4" r:link="rId5" cstate="screen">
            <a:lum contrast="30000"/>
          </a:blip>
          <a:srcRect t="6060"/>
          <a:stretch>
            <a:fillRect/>
          </a:stretch>
        </p:blipFill>
        <p:spPr>
          <a:xfrm rot="16200000">
            <a:off x="3924029" y="836613"/>
            <a:ext cx="1800000" cy="2232247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pic>
        <p:nvPicPr>
          <p:cNvPr id="5" name="Рисунок 4" descr="IMG_20170407_114247.jpg"/>
          <p:cNvPicPr>
            <a:picLocks noChangeAspect="1"/>
          </p:cNvPicPr>
          <p:nvPr/>
        </p:nvPicPr>
        <p:blipFill>
          <a:blip r:embed="rId6" cstate="screen">
            <a:lum contrast="40000"/>
          </a:blip>
          <a:srcRect t="6061"/>
          <a:stretch>
            <a:fillRect/>
          </a:stretch>
        </p:blipFill>
        <p:spPr>
          <a:xfrm rot="16200000" flipH="1">
            <a:off x="1107883" y="3868781"/>
            <a:ext cx="1815666" cy="2232248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012160" y="1995130"/>
            <a:ext cx="2736304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rgbClr val="C00000"/>
                </a:solidFill>
                <a:latin typeface="Monotype Corsiva" pitchFamily="66" charset="0"/>
              </a:rPr>
              <a:t>Способ получения изображения:</a:t>
            </a:r>
          </a:p>
          <a:p>
            <a:r>
              <a:rPr lang="ru-RU" sz="1600" b="1" dirty="0" smtClean="0">
                <a:latin typeface="Monotype Corsiva" pitchFamily="66" charset="0"/>
              </a:rPr>
              <a:t>На дисках лучше всего получается декоративное рисование. Рисовать  лучше  гуашью:  ватными палочками, штампами, жесткой кистью. В старшем возрасте дети могут изображать на дисках элементы дымковской, хохломской, городецкой росписей. Необычный материал( диск), на котором рисуют дети , вызывает у них приподнятое настроение,  развивает творческое воображение, фантазию, мышление.</a:t>
            </a:r>
          </a:p>
          <a:p>
            <a:endParaRPr lang="ru-RU" sz="1600" b="1" dirty="0" smtClean="0">
              <a:latin typeface="Monotype Corsiva" pitchFamily="66" charset="0"/>
            </a:endParaRPr>
          </a:p>
          <a:p>
            <a:endParaRPr lang="ru-RU" dirty="0"/>
          </a:p>
        </p:txBody>
      </p:sp>
      <p:pic>
        <p:nvPicPr>
          <p:cNvPr id="7" name="51_1.jpg" descr="C:\Users\Галина Ивановна\Pictures\Изображения\картинки п-р среда\рисование\51_1.jpg"/>
          <p:cNvPicPr>
            <a:picLocks noChangeAspect="1"/>
          </p:cNvPicPr>
          <p:nvPr/>
        </p:nvPicPr>
        <p:blipFill>
          <a:blip r:embed="rId7" r:link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tretch>
            <a:fillRect/>
          </a:stretch>
        </p:blipFill>
        <p:spPr>
          <a:xfrm>
            <a:off x="7020272" y="476672"/>
            <a:ext cx="1656016" cy="1644976"/>
          </a:xfrm>
          <a:prstGeom prst="ellipse">
            <a:avLst/>
          </a:prstGeom>
          <a:ln w="76200">
            <a:noFill/>
          </a:ln>
        </p:spPr>
      </p:pic>
      <p:pic>
        <p:nvPicPr>
          <p:cNvPr id="8" name="270420171361.jpg" descr="C:\Users\Галина Ивановна\Pictures\2017-04-27\270420171361.jpg"/>
          <p:cNvPicPr>
            <a:picLocks noChangeAspect="1"/>
          </p:cNvPicPr>
          <p:nvPr/>
        </p:nvPicPr>
        <p:blipFill>
          <a:blip r:embed="rId9" r:link="rId10" cstate="print">
            <a:lum contrast="30000"/>
          </a:blip>
          <a:srcRect l="20585" t="13723" r="20232" b="7367"/>
          <a:stretch>
            <a:fillRect/>
          </a:stretch>
        </p:blipFill>
        <p:spPr>
          <a:xfrm>
            <a:off x="1763688" y="2132856"/>
            <a:ext cx="1800000" cy="1800000"/>
          </a:xfrm>
          <a:prstGeom prst="ellipse">
            <a:avLst/>
          </a:prstGeom>
          <a:ln w="28575">
            <a:solidFill>
              <a:srgbClr val="663300"/>
            </a:solidFill>
          </a:ln>
        </p:spPr>
      </p:pic>
      <p:pic>
        <p:nvPicPr>
          <p:cNvPr id="9" name="270420171363.jpg" descr="C:\Users\Галина Ивановна\Pictures\2017-04-27\270420171363.jpg"/>
          <p:cNvPicPr>
            <a:picLocks noChangeAspect="1"/>
          </p:cNvPicPr>
          <p:nvPr/>
        </p:nvPicPr>
        <p:blipFill>
          <a:blip r:embed="rId11" r:link="rId12" cstate="print"/>
          <a:srcRect l="19441" t="4320" r="12516" b="4956"/>
          <a:stretch>
            <a:fillRect/>
          </a:stretch>
        </p:blipFill>
        <p:spPr>
          <a:xfrm>
            <a:off x="323528" y="980728"/>
            <a:ext cx="1800000" cy="1800000"/>
          </a:xfrm>
          <a:prstGeom prst="ellipse">
            <a:avLst/>
          </a:prstGeom>
          <a:ln w="28575">
            <a:solidFill>
              <a:srgbClr val="663300"/>
            </a:solidFill>
          </a:ln>
        </p:spPr>
      </p:pic>
      <p:pic>
        <p:nvPicPr>
          <p:cNvPr id="10" name="Рисунок 9" descr="270420171366.jpg"/>
          <p:cNvPicPr>
            <a:picLocks noChangeAspect="1"/>
          </p:cNvPicPr>
          <p:nvPr/>
        </p:nvPicPr>
        <p:blipFill>
          <a:blip r:embed="rId13" cstate="print">
            <a:lum contrast="30000"/>
          </a:blip>
          <a:srcRect l="36604" t="31525" r="29768" b="23638"/>
          <a:stretch>
            <a:fillRect/>
          </a:stretch>
        </p:blipFill>
        <p:spPr>
          <a:xfrm>
            <a:off x="3203848" y="3284984"/>
            <a:ext cx="1800000" cy="1800000"/>
          </a:xfrm>
          <a:prstGeom prst="ellipse">
            <a:avLst/>
          </a:prstGeom>
          <a:ln w="28575">
            <a:solidFill>
              <a:srgbClr val="663300"/>
            </a:solidFill>
          </a:ln>
        </p:spPr>
      </p:pic>
      <p:pic>
        <p:nvPicPr>
          <p:cNvPr id="11" name="Picture 2" descr="http://static.culturologia.ru/files/u5618/x_b341fa7a.jpg"/>
          <p:cNvPicPr>
            <a:picLocks noChangeAspect="1" noChangeArrowheads="1"/>
          </p:cNvPicPr>
          <p:nvPr/>
        </p:nvPicPr>
        <p:blipFill>
          <a:blip r:embed="rId14" cstate="screen">
            <a:lum bright="10000" contrast="40000"/>
          </a:blip>
          <a:srcRect r="1978"/>
          <a:stretch>
            <a:fillRect/>
          </a:stretch>
        </p:blipFill>
        <p:spPr bwMode="auto">
          <a:xfrm>
            <a:off x="4283968" y="4797152"/>
            <a:ext cx="1800406" cy="1800000"/>
          </a:xfrm>
          <a:prstGeom prst="ellipse">
            <a:avLst/>
          </a:prstGeom>
          <a:noFill/>
          <a:ln w="28575">
            <a:solidFill>
              <a:srgbClr val="663300"/>
            </a:solidFill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155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155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115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15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yTrxGp.jpg" descr="C:\Users\Галина Ивановна\Pictures\Изображения\рисование\ByTrxGp.jpg"/>
          <p:cNvPicPr>
            <a:picLocks noChangeAspect="1"/>
          </p:cNvPicPr>
          <p:nvPr/>
        </p:nvPicPr>
        <p:blipFill>
          <a:blip r:embed="rId2" r:link="rId3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40843_blogrec-1757.jpg" descr="C:\Users\Галина Ивановна\Pictures\Изображения\рисование\40843_blogrec-1757.jpg"/>
          <p:cNvPicPr>
            <a:picLocks noChangeAspect="1"/>
          </p:cNvPicPr>
          <p:nvPr/>
        </p:nvPicPr>
        <p:blipFill>
          <a:blip r:embed="rId4" r:link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tretch>
            <a:fillRect/>
          </a:stretch>
        </p:blipFill>
        <p:spPr>
          <a:xfrm>
            <a:off x="0" y="0"/>
            <a:ext cx="9141143" cy="68601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552" y="260648"/>
            <a:ext cx="8064896" cy="800799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ru-RU" sz="3200" b="1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Monotype Corsiva" pitchFamily="66" charset="0"/>
              </a:rPr>
              <a:t>Рисуем..... пластиковой вилкой! </a:t>
            </a:r>
            <a:endParaRPr lang="ru-RU" sz="3200" b="1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8" name="Рисунок 7" descr="https://i.mycdn.me/image?id=850470385146&amp;t=0&amp;plc=WEB&amp;tkn=*kHPCLjUwa3DmkV3czhoDfB4IXPM">
            <a:hlinkClick r:id="rId6"/>
          </p:cNvPr>
          <p:cNvPicPr/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131840" y="2996952"/>
            <a:ext cx="1729755" cy="14400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8436" name="Picture 4" descr="http://www.kraskizhizni.com/images/img14/netraditsionnoe-risovanie3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3131843" y="1052736"/>
            <a:ext cx="2520277" cy="18000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18438" name="Picture 6" descr="http://ic.pics.livejournal.com/margaritael/70866174/1804646/1804646_900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5724128" y="2996952"/>
            <a:ext cx="2520285" cy="18000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18440" name="Picture 8" descr="https://cs33.babysfera.ru/5/8/5/8/1057300.370774561.jpeg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5724130" y="1052736"/>
            <a:ext cx="2520278" cy="18000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18442" name="Picture 10" descr="https://cdn3.imgbb.ru/user/76/761710/201603/e2bda6032a3abec0c71722f7b9b8dc69.jpg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467544" y="3140968"/>
            <a:ext cx="2520280" cy="18000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14" name="Рисунок 13"/>
          <p:cNvPicPr/>
          <p:nvPr/>
        </p:nvPicPr>
        <p:blipFill>
          <a:blip r:embed="rId12" cstate="screen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467544" y="1052736"/>
            <a:ext cx="2520280" cy="180000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539552" y="5157192"/>
            <a:ext cx="61926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rgbClr val="C00000"/>
                </a:solidFill>
                <a:latin typeface="Monotype Corsiva" pitchFamily="66" charset="0"/>
              </a:rPr>
              <a:t>Возраст: </a:t>
            </a:r>
            <a:r>
              <a:rPr lang="ru-RU" sz="1600" b="1" dirty="0" smtClean="0">
                <a:latin typeface="Monotype Corsiva" pitchFamily="66" charset="0"/>
              </a:rPr>
              <a:t>от 3 лет</a:t>
            </a:r>
          </a:p>
          <a:p>
            <a:r>
              <a:rPr lang="ru-RU" b="1" u="sng" dirty="0" smtClean="0">
                <a:solidFill>
                  <a:srgbClr val="C00000"/>
                </a:solidFill>
                <a:latin typeface="Monotype Corsiva" pitchFamily="66" charset="0"/>
              </a:rPr>
              <a:t>Способ получения изображения: </a:t>
            </a:r>
            <a:r>
              <a:rPr lang="ru-RU" sz="1600" b="1" dirty="0" smtClean="0">
                <a:latin typeface="Monotype Corsiva" pitchFamily="66" charset="0"/>
              </a:rPr>
              <a:t>Сначала  нужно нарисовать на листе бумаги любого персонажа, Затем развести краску в любой емкости или нанести на губку толстым слоем. Вот такие у нас получились цветочки, ветка ёлочки, ёжик цыплёнок, мишка .</a:t>
            </a:r>
          </a:p>
          <a:p>
            <a:endParaRPr lang="ru-RU" b="1" u="sng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b="1" dirty="0" smtClean="0">
                <a:latin typeface="Monotype Corsiva" pitchFamily="66" charset="0"/>
              </a:rPr>
              <a:t> 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16" name="image.jpg" descr="C:\Users\Галина Ивановна\Pictures\Изображения\картинки п-р среда\рисование\image.jpg"/>
          <p:cNvPicPr>
            <a:picLocks noChangeAspect="1"/>
          </p:cNvPicPr>
          <p:nvPr/>
        </p:nvPicPr>
        <p:blipFill>
          <a:blip r:embed="rId13" r:link="rId14" cstate="screen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lum bright="-10000" contrast="40000"/>
          </a:blip>
          <a:stretch>
            <a:fillRect/>
          </a:stretch>
        </p:blipFill>
        <p:spPr>
          <a:xfrm>
            <a:off x="7452320" y="4869160"/>
            <a:ext cx="1568336" cy="1693803"/>
          </a:xfrm>
          <a:prstGeom prst="rect">
            <a:avLst/>
          </a:prstGeom>
        </p:spPr>
      </p:pic>
      <p:pic>
        <p:nvPicPr>
          <p:cNvPr id="29702" name="Picture 6" descr="http://900igr.net/datai/predmety/Detskie-predmety-1.files/0014-014-Vilka.jpg"/>
          <p:cNvPicPr>
            <a:picLocks noChangeAspect="1" noChangeArrowheads="1"/>
          </p:cNvPicPr>
          <p:nvPr/>
        </p:nvPicPr>
        <p:blipFill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30000"/>
          </a:blip>
          <a:srcRect/>
          <a:stretch>
            <a:fillRect/>
          </a:stretch>
        </p:blipFill>
        <p:spPr bwMode="auto">
          <a:xfrm rot="20324203">
            <a:off x="6750726" y="5125247"/>
            <a:ext cx="1560984" cy="792088"/>
          </a:xfrm>
          <a:prstGeom prst="rect">
            <a:avLst/>
          </a:prstGeom>
          <a:noFill/>
        </p:spPr>
      </p:pic>
      <p:pic>
        <p:nvPicPr>
          <p:cNvPr id="29704" name="Picture 8" descr="https://ae01.alicdn.com/kf/HTB1Iy3pKXXXXXckXVXXq6xXFXXXW/1-%D1%88%D1%82-3-%D0%92-1-%D0%9E%D1%82%D0%B4%D1%8B%D1%85-%D0%9F%D1%83%D1%82%D0%B5%D1%88%D0%B5%D1%81%D1%82%D0%B2%D0%B8%D1%8F-%D0%A2%D1%83%D1%80%D0%B8%D0%B7%D0%BC-%D0%9E%D1%82%D0%BA%D1%80%D1%8B%D1%82%D1%8B%D0%B9-%D0%A1%D1%82%D0%BE%D0%BB%D0%BE%D0%B2%D1%8B%D0%B5-%D0%9F%D1%80%D0%B8%D0%B1%D0%BE%D1%80%D1%8B-%D0%9F%D0%BE%D1%81%D1%83%D0%B4%D0%B0-%D0%9F%D0%BB%D0%B0%D1%81%D1%82%D0%B8%D0%BA%D0%BE%D0%B2%D1%8B%D0%B5-%D0%9F%D0%B8%D0%BA%D0%BD%D0%B8%D0%BA-%D0%9D%D0%BE%D0%B6-%D0%92%D0%B8%D0%BB%D0%BA%D0%B0.jpg"/>
          <p:cNvPicPr>
            <a:picLocks noChangeAspect="1" noChangeArrowheads="1"/>
          </p:cNvPicPr>
          <p:nvPr/>
        </p:nvPicPr>
        <p:blipFill>
          <a:blip r:embed="rId1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rcRect/>
          <a:stretch>
            <a:fillRect/>
          </a:stretch>
        </p:blipFill>
        <p:spPr bwMode="auto">
          <a:xfrm rot="11792525">
            <a:off x="7025191" y="5306127"/>
            <a:ext cx="1224136" cy="1224136"/>
          </a:xfrm>
          <a:prstGeom prst="rect">
            <a:avLst/>
          </a:prstGeom>
          <a:noFill/>
        </p:spPr>
      </p:pic>
      <p:pic>
        <p:nvPicPr>
          <p:cNvPr id="6" name="Рисунок 5" descr="https://i.mycdn.me/image?id=850470397178&amp;t=3&amp;plc=WEB&amp;tkn=*UprucNZI1o9GUhW3tmgElVzDYBQ">
            <a:hlinkClick r:id="rId17"/>
          </p:cNvPr>
          <p:cNvPicPr/>
          <p:nvPr/>
        </p:nvPicPr>
        <p:blipFill>
          <a:blip r:embed="rId18" cstate="screen"/>
          <a:srcRect/>
          <a:stretch>
            <a:fillRect/>
          </a:stretch>
        </p:blipFill>
        <p:spPr bwMode="auto">
          <a:xfrm>
            <a:off x="4139952" y="4077072"/>
            <a:ext cx="1529730" cy="14400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155" decel="100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155" decel="100000"/>
                                        <p:tgtEl>
                                          <p:spTgt spid="1843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1155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155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155" decel="100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155" decel="100000"/>
                                        <p:tgtEl>
                                          <p:spTgt spid="1844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1155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1155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155" decel="100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155" decel="100000"/>
                                        <p:tgtEl>
                                          <p:spTgt spid="1844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1155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1155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155" decel="100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155" decel="100000"/>
                                        <p:tgtEl>
                                          <p:spTgt spid="1843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4" dur="1155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6" dur="1155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155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1155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5" dur="115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7" dur="115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155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1155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6" dur="115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8" dur="115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140_original.jpg" descr="C:\Users\Галина Ивановна\Pictures\Изображения\рисование\6140_original.jpg"/>
          <p:cNvPicPr>
            <a:picLocks noChangeAspect="1"/>
          </p:cNvPicPr>
          <p:nvPr/>
        </p:nvPicPr>
        <p:blipFill>
          <a:blip r:embed="rId2" r:link="rId3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40843_blogrec-1757.jpg" descr="C:\Users\Галина Ивановна\Pictures\Изображения\рисование\40843_blogrec-1757.jpg"/>
          <p:cNvPicPr>
            <a:picLocks noChangeAspect="1"/>
          </p:cNvPicPr>
          <p:nvPr/>
        </p:nvPicPr>
        <p:blipFill>
          <a:blip r:embed="rId4" r:link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tretch>
            <a:fillRect/>
          </a:stretch>
        </p:blipFill>
        <p:spPr>
          <a:xfrm>
            <a:off x="2857" y="-2145"/>
            <a:ext cx="9141143" cy="68601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67744" y="908720"/>
            <a:ext cx="5184576" cy="2304256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algn="ctr"/>
            <a:r>
              <a:rPr lang="ru-RU" sz="60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Спасибо </a:t>
            </a:r>
          </a:p>
          <a:p>
            <a:pPr algn="ctr"/>
            <a:r>
              <a:rPr lang="ru-RU" sz="60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за </a:t>
            </a:r>
          </a:p>
          <a:p>
            <a:pPr algn="ctr"/>
            <a:r>
              <a:rPr lang="ru-RU" sz="60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внимание</a:t>
            </a:r>
            <a:endParaRPr lang="ru-RU" sz="6000" b="1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yTrxGp.jpg" descr="C:\Users\Галина Ивановна\Pictures\Изображения\рисование\ByTrxGp.jpg"/>
          <p:cNvPicPr>
            <a:picLocks noChangeAspect="1"/>
          </p:cNvPicPr>
          <p:nvPr/>
        </p:nvPicPr>
        <p:blipFill>
          <a:blip r:embed="rId2" r:link="rId3" cstate="screen"/>
          <a:stretch>
            <a:fillRect/>
          </a:stretch>
        </p:blipFill>
        <p:spPr>
          <a:xfrm>
            <a:off x="0" y="-188640"/>
            <a:ext cx="9144000" cy="7046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260648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Нетрадиционные способы изображения в рисовании</a:t>
            </a:r>
            <a:endParaRPr lang="ru-RU" sz="3200" dirty="0">
              <a:latin typeface="Monotype Corsiva" pitchFamily="66" charset="0"/>
            </a:endParaRPr>
          </a:p>
        </p:txBody>
      </p:sp>
      <p:pic>
        <p:nvPicPr>
          <p:cNvPr id="8" name="Рисунок 7" descr="forma_05_small.gif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59832" y="2852936"/>
            <a:ext cx="3096344" cy="16561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03848" y="1556792"/>
            <a:ext cx="1224136" cy="519351"/>
          </a:xfrm>
          <a:prstGeom prst="wedgeEllipseCallou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4" name="Овальная выноска 23"/>
          <p:cNvSpPr/>
          <p:nvPr/>
        </p:nvSpPr>
        <p:spPr>
          <a:xfrm rot="5400000">
            <a:off x="6681310" y="4344026"/>
            <a:ext cx="1109971" cy="2160240"/>
          </a:xfrm>
          <a:prstGeom prst="wedgeEllipseCallout">
            <a:avLst>
              <a:gd name="adj1" fmla="val -87572"/>
              <a:gd name="adj2" fmla="val 55193"/>
            </a:avLst>
          </a:prstGeom>
          <a:blipFill>
            <a:blip r:embed="rId5" cstate="screen"/>
            <a:stretch>
              <a:fillRect/>
            </a:stretch>
          </a:blip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Овальная выноска 24"/>
          <p:cNvSpPr/>
          <p:nvPr/>
        </p:nvSpPr>
        <p:spPr>
          <a:xfrm rot="10800000">
            <a:off x="3275856" y="5373216"/>
            <a:ext cx="2448272" cy="936104"/>
          </a:xfrm>
          <a:prstGeom prst="wedgeEllipseCallout">
            <a:avLst>
              <a:gd name="adj1" fmla="val -1922"/>
              <a:gd name="adj2" fmla="val 134834"/>
            </a:avLst>
          </a:prstGeom>
          <a:blipFill>
            <a:blip r:embed="rId6" cstate="screen"/>
            <a:stretch>
              <a:fillRect/>
            </a:stretch>
          </a:blip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Овальная выноска 26"/>
          <p:cNvSpPr/>
          <p:nvPr/>
        </p:nvSpPr>
        <p:spPr>
          <a:xfrm>
            <a:off x="6012160" y="1628800"/>
            <a:ext cx="2376264" cy="1008112"/>
          </a:xfrm>
          <a:prstGeom prst="wedgeEllipseCallout">
            <a:avLst>
              <a:gd name="adj1" fmla="val -43182"/>
              <a:gd name="adj2" fmla="val 86611"/>
            </a:avLst>
          </a:prstGeom>
          <a:blipFill>
            <a:blip r:embed="rId7" cstate="screen"/>
            <a:stretch>
              <a:fillRect/>
            </a:stretch>
          </a:blip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Овальная выноска 27"/>
          <p:cNvSpPr/>
          <p:nvPr/>
        </p:nvSpPr>
        <p:spPr>
          <a:xfrm>
            <a:off x="3347864" y="1124744"/>
            <a:ext cx="2448272" cy="1008112"/>
          </a:xfrm>
          <a:prstGeom prst="wedgeEllipseCallout">
            <a:avLst>
              <a:gd name="adj1" fmla="val 442"/>
              <a:gd name="adj2" fmla="val 116463"/>
            </a:avLst>
          </a:prstGeom>
          <a:blipFill>
            <a:blip r:embed="rId8" cstate="screen"/>
            <a:stretch>
              <a:fillRect/>
            </a:stretch>
          </a:blip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3356248" y="1709192"/>
            <a:ext cx="1224136" cy="519351"/>
          </a:xfrm>
          <a:prstGeom prst="wedgeEllipseCallou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0" name="Овальная выноска 29"/>
          <p:cNvSpPr/>
          <p:nvPr/>
        </p:nvSpPr>
        <p:spPr>
          <a:xfrm flipH="1">
            <a:off x="467544" y="3140968"/>
            <a:ext cx="2304256" cy="1008112"/>
          </a:xfrm>
          <a:prstGeom prst="wedgeEllipseCallout">
            <a:avLst>
              <a:gd name="adj1" fmla="val -61871"/>
              <a:gd name="adj2" fmla="val 6241"/>
            </a:avLst>
          </a:prstGeom>
          <a:blipFill>
            <a:blip r:embed="rId9" cstate="screen"/>
            <a:stretch>
              <a:fillRect/>
            </a:stretch>
          </a:blip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Овальная выноска 30"/>
          <p:cNvSpPr/>
          <p:nvPr/>
        </p:nvSpPr>
        <p:spPr>
          <a:xfrm flipH="1">
            <a:off x="611560" y="1628800"/>
            <a:ext cx="2376264" cy="1008112"/>
          </a:xfrm>
          <a:prstGeom prst="wedgeEllipseCallout">
            <a:avLst>
              <a:gd name="adj1" fmla="val -52509"/>
              <a:gd name="adj2" fmla="val 84314"/>
            </a:avLst>
          </a:prstGeom>
          <a:blipFill>
            <a:blip r:embed="rId10" cstate="screen"/>
            <a:stretch>
              <a:fillRect/>
            </a:stretch>
          </a:blip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Овальная выноска 31"/>
          <p:cNvSpPr/>
          <p:nvPr/>
        </p:nvSpPr>
        <p:spPr>
          <a:xfrm rot="10800000">
            <a:off x="683568" y="4941168"/>
            <a:ext cx="2232248" cy="1008112"/>
          </a:xfrm>
          <a:prstGeom prst="wedgeEllipseCallout">
            <a:avLst>
              <a:gd name="adj1" fmla="val -62436"/>
              <a:gd name="adj2" fmla="val 91204"/>
            </a:avLst>
          </a:prstGeom>
          <a:blipFill>
            <a:blip r:embed="rId11" cstate="screen"/>
            <a:stretch>
              <a:fillRect/>
            </a:stretch>
          </a:blip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blipFill>
                <a:blip r:embed="rId12"/>
                <a:stretch>
                  <a:fillRect/>
                </a:stretch>
              </a:blipFill>
            </a:endParaRPr>
          </a:p>
        </p:txBody>
      </p:sp>
      <p:sp>
        <p:nvSpPr>
          <p:cNvPr id="33" name="Овальная выноска 32"/>
          <p:cNvSpPr/>
          <p:nvPr/>
        </p:nvSpPr>
        <p:spPr>
          <a:xfrm rot="5400000">
            <a:off x="7005346" y="2579830"/>
            <a:ext cx="1109971" cy="2232248"/>
          </a:xfrm>
          <a:prstGeom prst="wedgeEllipseCallout">
            <a:avLst>
              <a:gd name="adj1" fmla="val 2108"/>
              <a:gd name="adj2" fmla="val 62500"/>
            </a:avLst>
          </a:prstGeom>
          <a:blipFill>
            <a:blip r:embed="rId13" cstate="screen"/>
            <a:stretch>
              <a:fillRect/>
            </a:stretch>
          </a:blip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3419872" y="3212976"/>
            <a:ext cx="2448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n w="18415" cmpd="sng">
                  <a:solidFill>
                    <a:srgbClr val="8B5F07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Способы </a:t>
            </a:r>
          </a:p>
          <a:p>
            <a:pPr algn="ctr"/>
            <a:r>
              <a:rPr lang="ru-RU" sz="2000" dirty="0" smtClean="0">
                <a:ln w="18415" cmpd="sng">
                  <a:solidFill>
                    <a:srgbClr val="8B5F07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изображения</a:t>
            </a:r>
          </a:p>
          <a:p>
            <a:endParaRPr lang="ru-RU" sz="2000" dirty="0">
              <a:ln w="18415" cmpd="sng">
                <a:solidFill>
                  <a:srgbClr val="8B5F07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91880" y="1196752"/>
            <a:ext cx="20882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Рисунок своими</a:t>
            </a:r>
          </a:p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руками (рисование пальцами</a:t>
            </a:r>
          </a:p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и ладошками)</a:t>
            </a:r>
          </a:p>
          <a:p>
            <a:endParaRPr lang="ru-RU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755576" y="1844824"/>
            <a:ext cx="201622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Рисование штампами,</a:t>
            </a:r>
          </a:p>
          <a:p>
            <a:pPr algn="ctr"/>
            <a:r>
              <a:rPr lang="ru-RU" sz="1400" b="1" dirty="0" smtClean="0"/>
              <a:t>губчатым тампоном </a:t>
            </a:r>
          </a:p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467544" y="3356992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Рисование природным материалом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28184" y="2060848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400" b="1" dirty="0" smtClean="0"/>
          </a:p>
          <a:p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6660232" y="3501008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Ниткография </a:t>
            </a:r>
          </a:p>
          <a:p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3568" y="5229200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Рисование мыльной пеной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156176" y="5229200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Рисование на камешках</a:t>
            </a:r>
            <a:endParaRPr lang="ru-RU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6372200" y="2060848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Монотипия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491880" y="5589240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Игры с кляксами</a:t>
            </a:r>
          </a:p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(Кляксография)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9" name="40843_blogrec-1757.jpg" descr="C:\Users\Галина Ивановна\Pictures\Изображения\рисование\40843_blogrec-1757.jpg"/>
          <p:cNvPicPr>
            <a:picLocks noChangeAspect="1"/>
          </p:cNvPicPr>
          <p:nvPr/>
        </p:nvPicPr>
        <p:blipFill>
          <a:blip r:embed="rId14" r:link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>
          <a:xfrm>
            <a:off x="0" y="-171400"/>
            <a:ext cx="9144000" cy="70294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6" grpId="0"/>
      <p:bldP spid="36" grpId="0"/>
      <p:bldP spid="37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yTrxGp.jpg" descr="C:\Users\Галина Ивановна\Pictures\Изображения\рисование\ByTrxGp.jpg"/>
          <p:cNvPicPr>
            <a:picLocks noChangeAspect="1"/>
          </p:cNvPicPr>
          <p:nvPr/>
        </p:nvPicPr>
        <p:blipFill>
          <a:blip r:embed="rId2" r:link="rId3" cstate="screen"/>
          <a:stretch>
            <a:fillRect/>
          </a:stretch>
        </p:blipFill>
        <p:spPr>
          <a:xfrm>
            <a:off x="0" y="-188640"/>
            <a:ext cx="9144000" cy="7046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260648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Нетрадиционные способы изображения в рисовании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00FF00"/>
                </a:solidFill>
                <a:latin typeface="Monotype Corsiva" pitchFamily="66" charset="0"/>
              </a:rPr>
              <a:t>.</a:t>
            </a:r>
            <a:endParaRPr lang="ru-RU" sz="3200" dirty="0">
              <a:latin typeface="Monotype Corsiva" pitchFamily="66" charset="0"/>
            </a:endParaRPr>
          </a:p>
        </p:txBody>
      </p:sp>
      <p:pic>
        <p:nvPicPr>
          <p:cNvPr id="8" name="Рисунок 7" descr="forma_05_small.gif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59832" y="2852936"/>
            <a:ext cx="3096344" cy="16561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03848" y="1556792"/>
            <a:ext cx="1224136" cy="519351"/>
          </a:xfrm>
          <a:prstGeom prst="wedgeEllipseCallou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4" name="Овальная выноска 23"/>
          <p:cNvSpPr/>
          <p:nvPr/>
        </p:nvSpPr>
        <p:spPr>
          <a:xfrm rot="5400000">
            <a:off x="6681310" y="4344026"/>
            <a:ext cx="1109971" cy="2160240"/>
          </a:xfrm>
          <a:prstGeom prst="wedgeEllipseCallout">
            <a:avLst>
              <a:gd name="adj1" fmla="val -87572"/>
              <a:gd name="adj2" fmla="val 55193"/>
            </a:avLst>
          </a:prstGeom>
          <a:blipFill>
            <a:blip r:embed="rId5" cstate="screen"/>
            <a:stretch>
              <a:fillRect/>
            </a:stretch>
          </a:blip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Овальная выноска 24"/>
          <p:cNvSpPr/>
          <p:nvPr/>
        </p:nvSpPr>
        <p:spPr>
          <a:xfrm rot="10800000">
            <a:off x="3275856" y="5373216"/>
            <a:ext cx="2448272" cy="936104"/>
          </a:xfrm>
          <a:prstGeom prst="wedgeEllipseCallout">
            <a:avLst>
              <a:gd name="adj1" fmla="val -1922"/>
              <a:gd name="adj2" fmla="val 134834"/>
            </a:avLst>
          </a:prstGeom>
          <a:blipFill>
            <a:blip r:embed="rId6" cstate="screen"/>
            <a:stretch>
              <a:fillRect/>
            </a:stretch>
          </a:blip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Овальная выноска 26"/>
          <p:cNvSpPr/>
          <p:nvPr/>
        </p:nvSpPr>
        <p:spPr>
          <a:xfrm>
            <a:off x="6012160" y="1628800"/>
            <a:ext cx="2376264" cy="1008112"/>
          </a:xfrm>
          <a:prstGeom prst="wedgeEllipseCallout">
            <a:avLst>
              <a:gd name="adj1" fmla="val -43182"/>
              <a:gd name="adj2" fmla="val 86611"/>
            </a:avLst>
          </a:prstGeom>
          <a:blipFill>
            <a:blip r:embed="rId7" cstate="screen"/>
            <a:stretch>
              <a:fillRect/>
            </a:stretch>
          </a:blip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Овальная выноска 27"/>
          <p:cNvSpPr/>
          <p:nvPr/>
        </p:nvSpPr>
        <p:spPr>
          <a:xfrm>
            <a:off x="3347864" y="1124744"/>
            <a:ext cx="2448272" cy="1008112"/>
          </a:xfrm>
          <a:prstGeom prst="wedgeEllipseCallout">
            <a:avLst>
              <a:gd name="adj1" fmla="val 442"/>
              <a:gd name="adj2" fmla="val 116463"/>
            </a:avLst>
          </a:prstGeom>
          <a:blipFill>
            <a:blip r:embed="rId8" cstate="screen"/>
            <a:stretch>
              <a:fillRect/>
            </a:stretch>
          </a:blip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3356248" y="1709192"/>
            <a:ext cx="1224136" cy="519351"/>
          </a:xfrm>
          <a:prstGeom prst="wedgeEllipseCallou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0" name="Овальная выноска 29"/>
          <p:cNvSpPr/>
          <p:nvPr/>
        </p:nvSpPr>
        <p:spPr>
          <a:xfrm flipH="1">
            <a:off x="467544" y="3140968"/>
            <a:ext cx="2304256" cy="1008112"/>
          </a:xfrm>
          <a:prstGeom prst="wedgeEllipseCallout">
            <a:avLst>
              <a:gd name="adj1" fmla="val -61871"/>
              <a:gd name="adj2" fmla="val 6241"/>
            </a:avLst>
          </a:prstGeom>
          <a:blipFill>
            <a:blip r:embed="rId9" cstate="screen"/>
            <a:stretch>
              <a:fillRect/>
            </a:stretch>
          </a:blip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Овальная выноска 30"/>
          <p:cNvSpPr/>
          <p:nvPr/>
        </p:nvSpPr>
        <p:spPr>
          <a:xfrm flipH="1">
            <a:off x="611560" y="1628800"/>
            <a:ext cx="2376264" cy="1008112"/>
          </a:xfrm>
          <a:prstGeom prst="wedgeEllipseCallout">
            <a:avLst>
              <a:gd name="adj1" fmla="val -52509"/>
              <a:gd name="adj2" fmla="val 84314"/>
            </a:avLst>
          </a:prstGeom>
          <a:blipFill>
            <a:blip r:embed="rId10" cstate="screen"/>
            <a:stretch>
              <a:fillRect/>
            </a:stretch>
          </a:blip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Овальная выноска 31"/>
          <p:cNvSpPr/>
          <p:nvPr/>
        </p:nvSpPr>
        <p:spPr>
          <a:xfrm rot="10800000">
            <a:off x="683568" y="4941168"/>
            <a:ext cx="2232248" cy="1008112"/>
          </a:xfrm>
          <a:prstGeom prst="wedgeEllipseCallout">
            <a:avLst>
              <a:gd name="adj1" fmla="val -62436"/>
              <a:gd name="adj2" fmla="val 91204"/>
            </a:avLst>
          </a:prstGeom>
          <a:blipFill>
            <a:blip r:embed="rId11" cstate="screen"/>
            <a:stretch>
              <a:fillRect/>
            </a:stretch>
          </a:blip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blipFill>
                <a:blip r:embed="rId12"/>
                <a:stretch>
                  <a:fillRect/>
                </a:stretch>
              </a:blipFill>
            </a:endParaRPr>
          </a:p>
        </p:txBody>
      </p:sp>
      <p:sp>
        <p:nvSpPr>
          <p:cNvPr id="33" name="Овальная выноска 32"/>
          <p:cNvSpPr/>
          <p:nvPr/>
        </p:nvSpPr>
        <p:spPr>
          <a:xfrm rot="5400000">
            <a:off x="7005346" y="2579830"/>
            <a:ext cx="1109971" cy="2232248"/>
          </a:xfrm>
          <a:prstGeom prst="wedgeEllipseCallout">
            <a:avLst>
              <a:gd name="adj1" fmla="val 2108"/>
              <a:gd name="adj2" fmla="val 62500"/>
            </a:avLst>
          </a:prstGeom>
          <a:blipFill>
            <a:blip r:embed="rId13" cstate="screen"/>
            <a:stretch>
              <a:fillRect/>
            </a:stretch>
          </a:blip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40843_blogrec-1757.jpg" descr="C:\Users\Галина Ивановна\Pictures\Изображения\рисование\40843_blogrec-1757.jpg"/>
          <p:cNvPicPr>
            <a:picLocks noChangeAspect="1"/>
          </p:cNvPicPr>
          <p:nvPr/>
        </p:nvPicPr>
        <p:blipFill>
          <a:blip r:embed="rId14" r:link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>
          <a:xfrm>
            <a:off x="0" y="-171400"/>
            <a:ext cx="9144000" cy="7029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419872" y="3212976"/>
            <a:ext cx="24482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Способы </a:t>
            </a:r>
          </a:p>
          <a:p>
            <a:pPr algn="ctr"/>
            <a:r>
              <a:rPr lang="ru-RU" sz="32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изображения</a:t>
            </a:r>
          </a:p>
          <a:p>
            <a:endParaRPr lang="ru-RU" sz="2000" dirty="0">
              <a:ln w="18415" cmpd="sng">
                <a:solidFill>
                  <a:srgbClr val="8B5F07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91880" y="1412776"/>
            <a:ext cx="2088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Рисование по мокрому</a:t>
            </a:r>
          </a:p>
          <a:p>
            <a:endParaRPr lang="ru-RU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683568" y="1844824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Рисование свечой или восковыми мелками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56176" y="1844824"/>
            <a:ext cx="22322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Рисование тычком «клеевой кисточкой, вилкой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60232" y="3429000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Рисование по соли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43608" y="5301208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Граттаж</a:t>
            </a:r>
          </a:p>
          <a:p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6156176" y="5157192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Рисование с помощью шаблона « капелька»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11560" y="3284984"/>
            <a:ext cx="2088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Рисование ватной палочкой  </a:t>
            </a:r>
            <a:r>
              <a:rPr lang="ru-RU" sz="1400" b="1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1400" b="1" smtClean="0">
                <a:latin typeface="Arial" pitchFamily="34" charset="0"/>
                <a:cs typeface="Arial" pitchFamily="34" charset="0"/>
              </a:rPr>
              <a:t>пуантилизм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563888" y="5661248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Пластилинография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  <p:bldP spid="26" grpId="0"/>
      <p:bldP spid="34" grpId="0"/>
      <p:bldP spid="36" grpId="0"/>
      <p:bldP spid="37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yTrxGp.jpg" descr="C:\Users\Галина Ивановна\Pictures\Изображения\рисование\ByTrxGp.jpg"/>
          <p:cNvPicPr>
            <a:picLocks noChangeAspect="1"/>
          </p:cNvPicPr>
          <p:nvPr/>
        </p:nvPicPr>
        <p:blipFill>
          <a:blip r:embed="rId2" r:link="rId3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0152" y="2348880"/>
            <a:ext cx="295232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rgbClr val="C00000"/>
                </a:solidFill>
                <a:latin typeface="Monotype Corsiva" pitchFamily="66" charset="0"/>
                <a:cs typeface="Arial" pitchFamily="34" charset="0"/>
              </a:rPr>
              <a:t>Возраст:</a:t>
            </a:r>
            <a:r>
              <a:rPr lang="ru-RU" b="1" i="1" dirty="0" smtClean="0">
                <a:solidFill>
                  <a:srgbClr val="C00000"/>
                </a:solidFill>
                <a:latin typeface="Monotype Corsiva" pitchFamily="66" charset="0"/>
                <a:cs typeface="Arial" pitchFamily="34" charset="0"/>
              </a:rPr>
              <a:t> </a:t>
            </a:r>
            <a:r>
              <a:rPr lang="ru-RU" sz="1600" b="1" i="1" dirty="0" smtClean="0">
                <a:latin typeface="Monotype Corsiva" pitchFamily="66" charset="0"/>
                <a:cs typeface="Arial" pitchFamily="34" charset="0"/>
              </a:rPr>
              <a:t>от пяти лет.</a:t>
            </a:r>
            <a:br>
              <a:rPr lang="ru-RU" sz="1600" b="1" i="1" dirty="0" smtClean="0">
                <a:latin typeface="Monotype Corsiva" pitchFamily="66" charset="0"/>
                <a:cs typeface="Arial" pitchFamily="34" charset="0"/>
              </a:rPr>
            </a:br>
            <a:r>
              <a:rPr lang="ru-RU" sz="1600" b="1" u="sng" dirty="0" smtClean="0">
                <a:solidFill>
                  <a:srgbClr val="C00000"/>
                </a:solidFill>
                <a:latin typeface="Monotype Corsiva" pitchFamily="66" charset="0"/>
                <a:cs typeface="Arial" pitchFamily="34" charset="0"/>
              </a:rPr>
              <a:t>Способ получения изображения: </a:t>
            </a:r>
            <a:r>
              <a:rPr lang="ru-RU" sz="1600" b="1" i="1" dirty="0" smtClean="0">
                <a:latin typeface="Monotype Corsiva" pitchFamily="66" charset="0"/>
                <a:cs typeface="Arial" pitchFamily="34" charset="0"/>
              </a:rPr>
              <a:t>ребенок складывает лист бумаги вдвое и на одной его половине рисует половину изображаемого предмета (предметы выбираются симметричные). После рисования каждой части предмета, пока не высохла краска, лист снова складывается пополам для получения отпечатка. И</a:t>
            </a:r>
            <a:r>
              <a:rPr lang="ru-RU" sz="1600" b="1" dirty="0" smtClean="0">
                <a:latin typeface="Monotype Corsiva" pitchFamily="66" charset="0"/>
              </a:rPr>
              <a:t> хорошенько прогладьте его ладошкой</a:t>
            </a:r>
            <a:r>
              <a:rPr lang="ru-RU" sz="1600" b="1" i="1" dirty="0" smtClean="0">
                <a:latin typeface="Monotype Corsiva" pitchFamily="66" charset="0"/>
                <a:cs typeface="Arial" pitchFamily="34" charset="0"/>
              </a:rPr>
              <a:t> Затем изображение можно украсить, также складывая лист после рисования нескольких украшений.</a:t>
            </a:r>
            <a:endParaRPr lang="ru-RU" sz="1600" b="1" dirty="0"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14" name="71280015.png" descr="C:\Users\Галина Ивановна\Pictures\Изображения\картинки п-р среда\рисование\71280015.png"/>
          <p:cNvPicPr>
            <a:picLocks noChangeAspect="1"/>
          </p:cNvPicPr>
          <p:nvPr/>
        </p:nvPicPr>
        <p:blipFill>
          <a:blip r:embed="rId4" r:link="rId5" cstate="screen"/>
          <a:stretch>
            <a:fillRect/>
          </a:stretch>
        </p:blipFill>
        <p:spPr>
          <a:xfrm>
            <a:off x="6732240" y="476672"/>
            <a:ext cx="1838045" cy="1882442"/>
          </a:xfrm>
          <a:prstGeom prst="rect">
            <a:avLst/>
          </a:prstGeom>
        </p:spPr>
      </p:pic>
      <p:pic>
        <p:nvPicPr>
          <p:cNvPr id="19" name="40843_blogrec-1757.jpg" descr="C:\Users\Галина Ивановна\Pictures\Изображения\рисование\40843_blogrec-1757.jpg"/>
          <p:cNvPicPr>
            <a:picLocks noChangeAspect="1"/>
          </p:cNvPicPr>
          <p:nvPr/>
        </p:nvPicPr>
        <p:blipFill>
          <a:blip r:embed="rId6" r:link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tretch>
            <a:fillRect/>
          </a:stretch>
        </p:blipFill>
        <p:spPr>
          <a:xfrm>
            <a:off x="2857" y="0"/>
            <a:ext cx="9141143" cy="6860145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547664" y="548680"/>
            <a:ext cx="5184576" cy="360000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ru-RU" sz="2800" b="1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Monotype Corsiva" pitchFamily="66" charset="0"/>
              </a:rPr>
              <a:t>Монотипия</a:t>
            </a:r>
            <a:endParaRPr lang="ru-RU" sz="2800" b="1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21" name="Рисунок 20" descr="imgpreview.jpg"/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lum bright="-20000" contrast="40000"/>
          </a:blip>
          <a:stretch>
            <a:fillRect/>
          </a:stretch>
        </p:blipFill>
        <p:spPr>
          <a:xfrm>
            <a:off x="539552" y="1196752"/>
            <a:ext cx="2520277" cy="1800000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pic>
        <p:nvPicPr>
          <p:cNvPr id="22" name="Рисунок 21" descr="Monotipiya8.jpg"/>
          <p:cNvPicPr>
            <a:picLocks noChangeAspect="1"/>
          </p:cNvPicPr>
          <p:nvPr/>
        </p:nvPicPr>
        <p:blipFill>
          <a:blip r:embed="rId9" cstate="screen">
            <a:lum bright="-20000" contrast="40000"/>
          </a:blip>
          <a:stretch>
            <a:fillRect/>
          </a:stretch>
        </p:blipFill>
        <p:spPr>
          <a:xfrm>
            <a:off x="683566" y="3645024"/>
            <a:ext cx="2160241" cy="2520000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pic>
        <p:nvPicPr>
          <p:cNvPr id="23" name="Рисунок 22" descr="d8725e9b90a9684a4bc7a2323e97a2dd.jpg.jpg"/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E8E9EB"/>
              </a:clrFrom>
              <a:clrTo>
                <a:srgbClr val="E8E9EB">
                  <a:alpha val="0"/>
                </a:srgbClr>
              </a:clrTo>
            </a:clrChange>
            <a:lum bright="-20000" contrast="40000"/>
          </a:blip>
          <a:stretch>
            <a:fillRect/>
          </a:stretch>
        </p:blipFill>
        <p:spPr>
          <a:xfrm>
            <a:off x="3491880" y="2132856"/>
            <a:ext cx="2160240" cy="2520000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155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155" decel="100000"/>
                                        <p:tgtEl>
                                          <p:spTgt spid="2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1155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155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155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155" decel="100000"/>
                                        <p:tgtEl>
                                          <p:spTgt spid="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1155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1155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yTrxGp.jpg" descr="C:\Users\Галина Ивановна\Pictures\Изображения\рисование\ByTrxGp.jpg"/>
          <p:cNvPicPr>
            <a:picLocks noChangeAspect="1"/>
          </p:cNvPicPr>
          <p:nvPr/>
        </p:nvPicPr>
        <p:blipFill>
          <a:blip r:embed="rId2" r:link="rId3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40843_blogrec-1757.jpg" descr="C:\Users\Галина Ивановна\Pictures\Изображения\рисование\40843_blogrec-1757.jpg"/>
          <p:cNvPicPr>
            <a:picLocks noChangeAspect="1"/>
          </p:cNvPicPr>
          <p:nvPr/>
        </p:nvPicPr>
        <p:blipFill>
          <a:blip r:embed="rId4" r:link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tretch>
            <a:fillRect/>
          </a:stretch>
        </p:blipFill>
        <p:spPr>
          <a:xfrm>
            <a:off x="2857" y="0"/>
            <a:ext cx="9141143" cy="68601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404664"/>
            <a:ext cx="7920880" cy="58477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Рисование пальчиками и ладошкой</a:t>
            </a:r>
            <a:endParaRPr lang="ru-RU" sz="3200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00192" y="2996952"/>
            <a:ext cx="252028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rgbClr val="C00000"/>
                </a:solidFill>
                <a:latin typeface="Monotype Corsiva" pitchFamily="66" charset="0"/>
                <a:cs typeface="Arial" pitchFamily="34" charset="0"/>
              </a:rPr>
              <a:t>Возраст:</a:t>
            </a:r>
            <a:r>
              <a:rPr lang="ru-RU" sz="1600" b="1" u="sng" dirty="0" smtClean="0">
                <a:latin typeface="Monotype Corsiva" pitchFamily="66" charset="0"/>
                <a:cs typeface="Arial" pitchFamily="34" charset="0"/>
              </a:rPr>
              <a:t> </a:t>
            </a:r>
            <a:r>
              <a:rPr lang="ru-RU" sz="1600" b="1" dirty="0" smtClean="0">
                <a:latin typeface="Monotype Corsiva" pitchFamily="66" charset="0"/>
                <a:cs typeface="Arial" pitchFamily="34" charset="0"/>
              </a:rPr>
              <a:t>от двух лет.</a:t>
            </a:r>
            <a:br>
              <a:rPr lang="ru-RU" sz="1600" b="1" dirty="0" smtClean="0">
                <a:latin typeface="Monotype Corsiva" pitchFamily="66" charset="0"/>
                <a:cs typeface="Arial" pitchFamily="34" charset="0"/>
              </a:rPr>
            </a:br>
            <a:r>
              <a:rPr lang="ru-RU" sz="1600" b="1" u="sng" dirty="0" smtClean="0">
                <a:solidFill>
                  <a:srgbClr val="C00000"/>
                </a:solidFill>
                <a:latin typeface="Monotype Corsiva" pitchFamily="66" charset="0"/>
                <a:cs typeface="Arial" pitchFamily="34" charset="0"/>
              </a:rPr>
              <a:t>Способ получения изображения</a:t>
            </a:r>
            <a:r>
              <a:rPr lang="ru-RU" sz="1600" b="1" dirty="0" smtClean="0">
                <a:solidFill>
                  <a:srgbClr val="C00000"/>
                </a:solidFill>
                <a:latin typeface="Monotype Corsiva" pitchFamily="66" charset="0"/>
                <a:cs typeface="Arial" pitchFamily="34" charset="0"/>
              </a:rPr>
              <a:t>: </a:t>
            </a:r>
            <a:r>
              <a:rPr lang="ru-RU" sz="1600" b="1" dirty="0" smtClean="0">
                <a:latin typeface="Monotype Corsiva" pitchFamily="66" charset="0"/>
                <a:cs typeface="Arial" pitchFamily="34" charset="0"/>
              </a:rPr>
              <a:t>ребенок опускает в гуашь ладошку (палец)или окрашивает с помощью кисточки (с пяти лет) и делает отпечаток на бумаге. Рисуют и правой и левой руками, окрашенными разными цветами. После работы руки вытираются салфеткой, затем гуашь легко смывается.</a:t>
            </a:r>
            <a:r>
              <a:rPr lang="ru-RU" sz="1600" b="1" dirty="0" smtClean="0">
                <a:latin typeface="Monotype Corsiva" pitchFamily="66" charset="0"/>
              </a:rPr>
              <a:t/>
            </a:r>
            <a:br>
              <a:rPr lang="ru-RU" sz="1600" b="1" dirty="0" smtClean="0">
                <a:latin typeface="Monotype Corsiva" pitchFamily="66" charset="0"/>
              </a:rPr>
            </a:br>
            <a:endParaRPr lang="ru-RU" sz="1600" dirty="0">
              <a:latin typeface="Monotype Corsiva" pitchFamily="66" charset="0"/>
            </a:endParaRPr>
          </a:p>
        </p:txBody>
      </p:sp>
      <p:pic>
        <p:nvPicPr>
          <p:cNvPr id="7" name="Рисунок 6" descr="detsad-97435-1424102453.jpg"/>
          <p:cNvPicPr>
            <a:picLocks noChangeAspect="1"/>
          </p:cNvPicPr>
          <p:nvPr/>
        </p:nvPicPr>
        <p:blipFill>
          <a:blip r:embed="rId6" cstate="screen">
            <a:lum bright="10000" contrast="40000"/>
          </a:blip>
          <a:stretch>
            <a:fillRect/>
          </a:stretch>
        </p:blipFill>
        <p:spPr>
          <a:xfrm>
            <a:off x="5076056" y="1124744"/>
            <a:ext cx="2159999" cy="162000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8" name="Рисунок 7" descr="58dc0acc9dded.jpg"/>
          <p:cNvPicPr>
            <a:picLocks noChangeAspect="1"/>
          </p:cNvPicPr>
          <p:nvPr/>
        </p:nvPicPr>
        <p:blipFill>
          <a:blip r:embed="rId7" cstate="screen">
            <a:lum bright="20000" contrast="40000"/>
          </a:blip>
          <a:stretch>
            <a:fillRect/>
          </a:stretch>
        </p:blipFill>
        <p:spPr>
          <a:xfrm>
            <a:off x="539553" y="1124744"/>
            <a:ext cx="2160240" cy="162000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9" name="img_839113823086" descr="https://i.mycdn.me/image?t=52&amp;bid=839113823086&amp;id=839113823086&amp;plc=WEB&amp;tkn=*ygQ8yJbEXcIJA6KX1kLYx6c8dY0">
            <a:hlinkClick r:id="rId8"/>
          </p:cNvPr>
          <p:cNvPicPr/>
          <p:nvPr/>
        </p:nvPicPr>
        <p:blipFill>
          <a:blip r:embed="rId9" cstate="screen">
            <a:lum bright="10000" contrast="40000"/>
          </a:blip>
          <a:srcRect/>
          <a:stretch>
            <a:fillRect/>
          </a:stretch>
        </p:blipFill>
        <p:spPr bwMode="auto">
          <a:xfrm>
            <a:off x="2843808" y="1124744"/>
            <a:ext cx="2160240" cy="16200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0" name="img_815923897454" descr="https://i.mycdn.me/image?t=52&amp;bid=815923897454&amp;id=815923897454&amp;plc=WEB&amp;tkn=*hcHvyyVMNY8ND_U75EAlHi2T8Ww">
            <a:hlinkClick r:id="rId10"/>
          </p:cNvPr>
          <p:cNvPicPr/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483768" y="3140968"/>
            <a:ext cx="1800200" cy="21600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1" name="img_814220670062" descr="https://i.mycdn.me/image?t=52&amp;bid=814220670062&amp;id=814220670062&amp;plc=WEB&amp;tkn=*hNSdfJYrT5MJBPGX7k58CBkR2iM">
            <a:hlinkClick r:id="rId12"/>
          </p:cNvPr>
          <p:cNvPicPr/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539552" y="3717032"/>
            <a:ext cx="1800200" cy="21600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2" name="detsad-87475-1445639401.jpg" descr="C:\Users\Галина Ивановна\Pictures\Изображения\рисование\нетрадиционное рисование\detsad-87475-1445639401.jpg"/>
          <p:cNvPicPr>
            <a:picLocks noChangeAspect="1"/>
          </p:cNvPicPr>
          <p:nvPr/>
        </p:nvPicPr>
        <p:blipFill>
          <a:blip r:embed="rId14" r:link="rId15" cstate="screen">
            <a:lum bright="10000" contrast="40000"/>
          </a:blip>
          <a:srcRect/>
          <a:stretch>
            <a:fillRect/>
          </a:stretch>
        </p:blipFill>
        <p:spPr>
          <a:xfrm>
            <a:off x="4427984" y="3717032"/>
            <a:ext cx="1835101" cy="216000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4" name="kak-git.jpeg" descr="C:\Users\Галина Ивановна\Pictures\Изображения\рисование\kak-git.jpeg"/>
          <p:cNvPicPr>
            <a:picLocks noChangeAspect="1"/>
          </p:cNvPicPr>
          <p:nvPr/>
        </p:nvPicPr>
        <p:blipFill>
          <a:blip r:embed="rId16" r:link="rId1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30000"/>
          </a:blip>
          <a:stretch>
            <a:fillRect/>
          </a:stretch>
        </p:blipFill>
        <p:spPr>
          <a:xfrm rot="2028827">
            <a:off x="7194047" y="1119192"/>
            <a:ext cx="1984641" cy="1486565"/>
          </a:xfrm>
          <a:prstGeom prst="ellipse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155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155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115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15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155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155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115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115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155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155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115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115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155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155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4" dur="115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6" dur="115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155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1155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5" dur="115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7" dur="115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yTrxGp.jpg" descr="C:\Users\Галина Ивановна\Pictures\Изображения\рисование\ByTrxGp.jpg"/>
          <p:cNvPicPr>
            <a:picLocks noChangeAspect="1"/>
          </p:cNvPicPr>
          <p:nvPr/>
        </p:nvPicPr>
        <p:blipFill>
          <a:blip r:embed="rId2" r:link="rId3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40843_blogrec-1757.jpg" descr="C:\Users\Галина Ивановна\Pictures\Изображения\рисование\40843_blogrec-1757.jpg"/>
          <p:cNvPicPr>
            <a:picLocks noChangeAspect="1"/>
          </p:cNvPicPr>
          <p:nvPr/>
        </p:nvPicPr>
        <p:blipFill>
          <a:blip r:embed="rId4" r:link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tretch>
            <a:fillRect/>
          </a:stretch>
        </p:blipFill>
        <p:spPr>
          <a:xfrm>
            <a:off x="2857" y="0"/>
            <a:ext cx="9141143" cy="68601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44" y="404664"/>
            <a:ext cx="8208912" cy="72879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Рисование жесткой полусухой кистью ( тычком)</a:t>
            </a:r>
            <a:endParaRPr lang="ru-RU" sz="3200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16216" y="3068960"/>
            <a:ext cx="230425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rgbClr val="C00000"/>
                </a:solidFill>
                <a:latin typeface="Monotype Corsiva" pitchFamily="66" charset="0"/>
                <a:cs typeface="Arial" pitchFamily="34" charset="0"/>
              </a:rPr>
              <a:t>Возраст: </a:t>
            </a:r>
            <a:r>
              <a:rPr lang="ru-RU" sz="1600" b="1" dirty="0" smtClean="0">
                <a:latin typeface="Monotype Corsiva" pitchFamily="66" charset="0"/>
                <a:cs typeface="Arial" pitchFamily="34" charset="0"/>
              </a:rPr>
              <a:t>любой</a:t>
            </a:r>
            <a:r>
              <a:rPr lang="ru-RU" sz="1600" b="1" i="1" dirty="0" smtClean="0">
                <a:latin typeface="Monotype Corsiva" pitchFamily="66" charset="0"/>
                <a:cs typeface="Arial" pitchFamily="34" charset="0"/>
              </a:rPr>
              <a:t>.</a:t>
            </a:r>
            <a:br>
              <a:rPr lang="ru-RU" sz="1600" b="1" i="1" dirty="0" smtClean="0">
                <a:latin typeface="Monotype Corsiva" pitchFamily="66" charset="0"/>
                <a:cs typeface="Arial" pitchFamily="34" charset="0"/>
              </a:rPr>
            </a:br>
            <a:r>
              <a:rPr lang="ru-RU" b="1" u="sng" dirty="0" smtClean="0">
                <a:solidFill>
                  <a:srgbClr val="C00000"/>
                </a:solidFill>
                <a:latin typeface="Monotype Corsiva" pitchFamily="66" charset="0"/>
                <a:cs typeface="Arial" pitchFamily="34" charset="0"/>
              </a:rPr>
              <a:t>Способ получения изображения: </a:t>
            </a:r>
            <a:r>
              <a:rPr lang="ru-RU" sz="1600" b="1" i="1" dirty="0" smtClean="0">
                <a:latin typeface="Monotype Corsiva" pitchFamily="66" charset="0"/>
                <a:cs typeface="Arial" pitchFamily="34" charset="0"/>
              </a:rPr>
              <a:t>ребенок опускает в гуашь кисть и ударяет ею по бумаге, держа вертикально. При работе кисть в воду не опускается. Таким образом заполняется весь лист, контур или шаблон. Получается  </a:t>
            </a:r>
            <a:r>
              <a:rPr lang="ru-RU" sz="1600" b="1" i="1" dirty="0" smtClean="0">
                <a:latin typeface="Monotype Corsiva" pitchFamily="66" charset="0"/>
              </a:rPr>
              <a:t>имитация фактурности пушистой или колючей поверхности.</a:t>
            </a:r>
            <a:r>
              <a:rPr lang="ru-RU" sz="1200" b="1" dirty="0" smtClean="0">
                <a:latin typeface="Monotype Corsiva" pitchFamily="66" charset="0"/>
              </a:rPr>
              <a:t/>
            </a:r>
            <a:br>
              <a:rPr lang="ru-RU" sz="1200" b="1" dirty="0" smtClean="0">
                <a:latin typeface="Monotype Corsiva" pitchFamily="66" charset="0"/>
              </a:rPr>
            </a:br>
            <a:endParaRPr lang="ru-RU" sz="1600" dirty="0"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7" name="6f6d8bd586b9f3c7723b5f1a9ba35133.jpg.jpg" descr="C:\Users\Галина Ивановна\Pictures\Изображения\рисование\нетрадиционное рисование\6f6d8bd586b9f3c7723b5f1a9ba35133.jpg.jpg"/>
          <p:cNvPicPr>
            <a:picLocks noChangeAspect="1"/>
          </p:cNvPicPr>
          <p:nvPr/>
        </p:nvPicPr>
        <p:blipFill>
          <a:blip r:embed="rId6" r:link="rId7" cstate="screen">
            <a:lum contrast="40000"/>
          </a:blip>
          <a:srcRect/>
          <a:stretch>
            <a:fillRect/>
          </a:stretch>
        </p:blipFill>
        <p:spPr>
          <a:xfrm>
            <a:off x="467544" y="1124744"/>
            <a:ext cx="2838312" cy="198000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8" name="091bbc9a226df323c2cbb2d0c26a70d7.jpg" descr="C:\Users\Галина Ивановна\Pictures\Изображения\рисование\нетрадиционное рисование\091bbc9a226df323c2cbb2d0c26a70d7.jpg"/>
          <p:cNvPicPr>
            <a:picLocks noChangeAspect="1"/>
          </p:cNvPicPr>
          <p:nvPr/>
        </p:nvPicPr>
        <p:blipFill>
          <a:blip r:embed="rId8" r:link="rId9" cstate="screen">
            <a:lum bright="10000" contrast="40000"/>
          </a:blip>
          <a:srcRect/>
          <a:stretch>
            <a:fillRect/>
          </a:stretch>
        </p:blipFill>
        <p:spPr>
          <a:xfrm>
            <a:off x="3419872" y="1124744"/>
            <a:ext cx="2837999" cy="198000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9" name="Рисунок 8" descr="841e688659ef80890344c47b76b2605e.jpg.jpg"/>
          <p:cNvPicPr>
            <a:picLocks noChangeAspect="1"/>
          </p:cNvPicPr>
          <p:nvPr/>
        </p:nvPicPr>
        <p:blipFill>
          <a:blip r:embed="rId10" cstate="screen">
            <a:lum bright="-20000" contrast="40000"/>
          </a:blip>
          <a:stretch>
            <a:fillRect/>
          </a:stretch>
        </p:blipFill>
        <p:spPr>
          <a:xfrm>
            <a:off x="467544" y="4005064"/>
            <a:ext cx="2880320" cy="198000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0" name="Рисунок 9" descr="detsad-211269-1397495040.jpg"/>
          <p:cNvPicPr>
            <a:picLocks noChangeAspect="1"/>
          </p:cNvPicPr>
          <p:nvPr/>
        </p:nvPicPr>
        <p:blipFill>
          <a:blip r:embed="rId11" cstate="screen">
            <a:lum contrast="40000"/>
          </a:blip>
          <a:srcRect/>
          <a:stretch>
            <a:fillRect/>
          </a:stretch>
        </p:blipFill>
        <p:spPr>
          <a:xfrm>
            <a:off x="3419872" y="4005064"/>
            <a:ext cx="2886321" cy="1980000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71280015.png" descr="C:\Users\Галина Ивановна\Pictures\Изображения\картинки п-р среда\рисование\71280015.png"/>
          <p:cNvPicPr>
            <a:picLocks noChangeAspect="1"/>
          </p:cNvPicPr>
          <p:nvPr/>
        </p:nvPicPr>
        <p:blipFill>
          <a:blip r:embed="rId12" r:link="rId13" cstate="screen"/>
          <a:stretch>
            <a:fillRect/>
          </a:stretch>
        </p:blipFill>
        <p:spPr>
          <a:xfrm>
            <a:off x="6732240" y="1124744"/>
            <a:ext cx="1838045" cy="1882442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155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155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115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15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155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155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115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115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155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155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115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115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yTrxGp.jpg" descr="C:\Users\Галина Ивановна\Pictures\Изображения\рисование\ByTrxGp.jpg"/>
          <p:cNvPicPr>
            <a:picLocks noChangeAspect="1"/>
          </p:cNvPicPr>
          <p:nvPr/>
        </p:nvPicPr>
        <p:blipFill>
          <a:blip r:embed="rId2" r:link="rId3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40843_blogrec-1757.jpg" descr="C:\Users\Галина Ивановна\Pictures\Изображения\рисование\40843_blogrec-1757.jpg"/>
          <p:cNvPicPr>
            <a:picLocks noChangeAspect="1"/>
          </p:cNvPicPr>
          <p:nvPr/>
        </p:nvPicPr>
        <p:blipFill>
          <a:blip r:embed="rId4" r:link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tretch>
            <a:fillRect/>
          </a:stretch>
        </p:blipFill>
        <p:spPr>
          <a:xfrm>
            <a:off x="2857" y="0"/>
            <a:ext cx="9141143" cy="68601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404664"/>
            <a:ext cx="6480720" cy="11880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sz="2800" b="1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Monotype Corsiva" pitchFamily="66" charset="0"/>
              </a:rPr>
              <a:t>Рисование штампами, губчатым тампоном </a:t>
            </a:r>
          </a:p>
          <a:p>
            <a:endParaRPr lang="ru-RU" sz="2800" b="1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24128" y="3212976"/>
            <a:ext cx="295232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u="sng" dirty="0" smtClean="0">
                <a:latin typeface="Monotype Corsiva" pitchFamily="66" charset="0"/>
              </a:rPr>
              <a:t>Возраст:</a:t>
            </a:r>
            <a:r>
              <a:rPr lang="ru-RU" sz="1400" b="1" i="1" dirty="0" smtClean="0">
                <a:latin typeface="Monotype Corsiva" pitchFamily="66" charset="0"/>
              </a:rPr>
              <a:t> от четырех лет.</a:t>
            </a:r>
            <a:br>
              <a:rPr lang="ru-RU" sz="1400" b="1" i="1" dirty="0" smtClean="0">
                <a:latin typeface="Monotype Corsiva" pitchFamily="66" charset="0"/>
              </a:rPr>
            </a:br>
            <a:r>
              <a:rPr lang="ru-RU" sz="1400" b="1" u="sng" dirty="0" smtClean="0">
                <a:latin typeface="Monotype Corsiva" pitchFamily="66" charset="0"/>
              </a:rPr>
              <a:t>Способ   получения   изображения: </a:t>
            </a:r>
          </a:p>
          <a:p>
            <a:r>
              <a:rPr lang="ru-RU" sz="1400" b="1" dirty="0" smtClean="0">
                <a:latin typeface="Monotype Corsiva" pitchFamily="66" charset="0"/>
              </a:rPr>
              <a:t>Эта техника позволяет многократно изображать один и тот же предмет, составляя из его отпечатков разные композиции. Р</a:t>
            </a:r>
            <a:r>
              <a:rPr lang="ru-RU" sz="1400" b="1" i="1" dirty="0" smtClean="0">
                <a:latin typeface="Monotype Corsiva" pitchFamily="66" charset="0"/>
              </a:rPr>
              <a:t>ебенок  прижимает штамп (поролон, катушка, детали конструктора, комок бумаги, крышки и др.)  к штемпельной подушке с краской и наносит оттиск на бумагу.</a:t>
            </a:r>
            <a:r>
              <a:rPr lang="ru-RU" sz="1400" b="1" dirty="0" smtClean="0">
                <a:latin typeface="Monotype Corsiva" pitchFamily="66" charset="0"/>
              </a:rPr>
              <a:t> Получиается ровный и четкий отпечаток. Составляй любую композицию!</a:t>
            </a:r>
            <a:r>
              <a:rPr lang="ru-RU" sz="1400" b="1" i="1" dirty="0" smtClean="0">
                <a:latin typeface="Monotype Corsiva" pitchFamily="66" charset="0"/>
              </a:rPr>
              <a:t> Чтобы получить другой цвет, меняются и мисочка и штамп. </a:t>
            </a:r>
            <a:r>
              <a:rPr lang="ru-RU" sz="1400" b="1" dirty="0" smtClean="0">
                <a:latin typeface="Monotype Corsiva" pitchFamily="66" charset="0"/>
              </a:rPr>
              <a:t/>
            </a:r>
            <a:br>
              <a:rPr lang="ru-RU" sz="1400" b="1" dirty="0" smtClean="0">
                <a:latin typeface="Monotype Corsiva" pitchFamily="66" charset="0"/>
              </a:rPr>
            </a:br>
            <a:endParaRPr lang="ru-RU" sz="1400" b="1" dirty="0">
              <a:latin typeface="Monotype Corsiva" pitchFamily="66" charset="0"/>
            </a:endParaRPr>
          </a:p>
        </p:txBody>
      </p:sp>
      <p:pic>
        <p:nvPicPr>
          <p:cNvPr id="7" name="Рисунок 6" descr="19adbc6bef5bc61654a565c6cdcf15d6.jpg.jpg"/>
          <p:cNvPicPr>
            <a:picLocks noChangeAspect="1"/>
          </p:cNvPicPr>
          <p:nvPr/>
        </p:nvPicPr>
        <p:blipFill>
          <a:blip r:embed="rId6" cstate="screen">
            <a:lum bright="-10000" contrast="40000"/>
          </a:blip>
          <a:stretch>
            <a:fillRect/>
          </a:stretch>
        </p:blipFill>
        <p:spPr>
          <a:xfrm>
            <a:off x="467544" y="1052736"/>
            <a:ext cx="2520279" cy="1800000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pic>
        <p:nvPicPr>
          <p:cNvPr id="10" name="Рисунок 9" descr="detsad-211269-1397495040.jpg"/>
          <p:cNvPicPr>
            <a:picLocks noChangeAspect="1"/>
          </p:cNvPicPr>
          <p:nvPr/>
        </p:nvPicPr>
        <p:blipFill>
          <a:blip r:embed="rId7" cstate="screen">
            <a:lum bright="-10000" contrast="40000"/>
          </a:blip>
          <a:stretch>
            <a:fillRect/>
          </a:stretch>
        </p:blipFill>
        <p:spPr>
          <a:xfrm>
            <a:off x="467544" y="2996952"/>
            <a:ext cx="2520280" cy="1800000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pic>
        <p:nvPicPr>
          <p:cNvPr id="14" name="71280015.png" descr="C:\Users\Галина Ивановна\Pictures\Изображения\картинки п-р среда\рисование\71280015.png"/>
          <p:cNvPicPr>
            <a:picLocks noChangeAspect="1"/>
          </p:cNvPicPr>
          <p:nvPr/>
        </p:nvPicPr>
        <p:blipFill>
          <a:blip r:embed="rId8" r:link="rId9" cstate="screen">
            <a:lum contrast="20000"/>
          </a:blip>
          <a:stretch>
            <a:fillRect/>
          </a:stretch>
        </p:blipFill>
        <p:spPr>
          <a:xfrm>
            <a:off x="6372200" y="518242"/>
            <a:ext cx="2520280" cy="2581156"/>
          </a:xfrm>
          <a:prstGeom prst="rect">
            <a:avLst/>
          </a:prstGeom>
        </p:spPr>
      </p:pic>
      <p:pic>
        <p:nvPicPr>
          <p:cNvPr id="28676" name="Picture 4" descr="https://thumbs.dreamstime.com/z/needle-threads-19014314.jpg"/>
          <p:cNvPicPr>
            <a:picLocks noChangeAspect="1" noChangeArrowheads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40000"/>
          </a:blip>
          <a:srcRect/>
          <a:stretch>
            <a:fillRect/>
          </a:stretch>
        </p:blipFill>
        <p:spPr bwMode="auto">
          <a:xfrm>
            <a:off x="6516216" y="1537843"/>
            <a:ext cx="864096" cy="1227925"/>
          </a:xfrm>
          <a:prstGeom prst="rect">
            <a:avLst/>
          </a:prstGeom>
          <a:noFill/>
        </p:spPr>
      </p:pic>
      <p:pic>
        <p:nvPicPr>
          <p:cNvPr id="15" name="IMG_20161121_173719.jpg" descr="C:\Users\Галина Ивановна\Pictures\2017-04-15\IMG_20161121_173719.jpg"/>
          <p:cNvPicPr>
            <a:picLocks noChangeAspect="1"/>
          </p:cNvPicPr>
          <p:nvPr/>
        </p:nvPicPr>
        <p:blipFill>
          <a:blip r:embed="rId11" r:link="rId12" cstate="screen">
            <a:lum bright="-20000" contrast="40000"/>
          </a:blip>
          <a:srcRect t="24704" r="4728" b="23168"/>
          <a:stretch>
            <a:fillRect/>
          </a:stretch>
        </p:blipFill>
        <p:spPr>
          <a:xfrm rot="10800000">
            <a:off x="467544" y="5301208"/>
            <a:ext cx="3096344" cy="1152128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pic>
        <p:nvPicPr>
          <p:cNvPr id="16" name="Рисунок 15" descr="http://www.maam.ru/upload/blogs/a3f6f792b3116d7bdaf4783e965455df.jpg.jpg"/>
          <p:cNvPicPr/>
          <p:nvPr/>
        </p:nvPicPr>
        <p:blipFill>
          <a:blip r:embed="rId13" cstate="screen">
            <a:lum contrast="40000"/>
          </a:blip>
          <a:srcRect/>
          <a:stretch>
            <a:fillRect/>
          </a:stretch>
        </p:blipFill>
        <p:spPr bwMode="auto">
          <a:xfrm>
            <a:off x="3131840" y="1052736"/>
            <a:ext cx="2520280" cy="1800000"/>
          </a:xfrm>
          <a:prstGeom prst="rect">
            <a:avLst/>
          </a:prstGeom>
          <a:noFill/>
          <a:ln w="28575">
            <a:solidFill>
              <a:srgbClr val="663300"/>
            </a:solidFill>
            <a:miter lim="800000"/>
            <a:headEnd/>
            <a:tailEnd/>
          </a:ln>
        </p:spPr>
      </p:pic>
      <p:pic>
        <p:nvPicPr>
          <p:cNvPr id="28678" name="Picture 6" descr="http://www.maam.ru/upload/blogs/detsad-7712-1447483328.jpg"/>
          <p:cNvPicPr>
            <a:picLocks noChangeAspect="1" noChangeArrowheads="1"/>
          </p:cNvPicPr>
          <p:nvPr/>
        </p:nvPicPr>
        <p:blipFill>
          <a:blip r:embed="rId14" cstate="screen">
            <a:lum contrast="40000"/>
          </a:blip>
          <a:srcRect/>
          <a:stretch>
            <a:fillRect/>
          </a:stretch>
        </p:blipFill>
        <p:spPr bwMode="auto">
          <a:xfrm>
            <a:off x="3635896" y="3068960"/>
            <a:ext cx="1800200" cy="2160000"/>
          </a:xfrm>
          <a:prstGeom prst="rect">
            <a:avLst/>
          </a:prstGeom>
          <a:noFill/>
          <a:ln w="28575">
            <a:solidFill>
              <a:srgbClr val="663300"/>
            </a:solidFill>
          </a:ln>
        </p:spPr>
      </p:pic>
      <p:pic>
        <p:nvPicPr>
          <p:cNvPr id="18" name="Picture 2" descr="http://g01.a.alicdn.com/kf/HTB10WDFMXXXXXbGXVXXq6xXFXXXN/4-Set-Yellow-font-b-Sponge-b-font-Paint-font-b-Brush-b-font-Seal-font.jpg"/>
          <p:cNvPicPr>
            <a:picLocks noChangeAspect="1" noChangeArrowheads="1"/>
          </p:cNvPicPr>
          <p:nvPr/>
        </p:nvPicPr>
        <p:blipFill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rcRect/>
          <a:stretch>
            <a:fillRect/>
          </a:stretch>
        </p:blipFill>
        <p:spPr bwMode="auto">
          <a:xfrm>
            <a:off x="7385992" y="1772816"/>
            <a:ext cx="1758008" cy="175800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155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155" decel="100000"/>
                                        <p:tgtEl>
                                          <p:spTgt spid="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1155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155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155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155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115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115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155" decel="100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155" decel="100000"/>
                                        <p:tgtEl>
                                          <p:spTgt spid="2867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1155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1155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155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155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4" dur="1155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6" dur="1155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yTrxGp.jpg" descr="C:\Users\Галина Ивановна\Pictures\Изображения\рисование\ByTrxGp.jpg"/>
          <p:cNvPicPr>
            <a:picLocks noChangeAspect="1"/>
          </p:cNvPicPr>
          <p:nvPr/>
        </p:nvPicPr>
        <p:blipFill>
          <a:blip r:embed="rId2" r:link="rId3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40843_blogrec-1757.jpg" descr="C:\Users\Галина Ивановна\Pictures\Изображения\рисование\40843_blogrec-1757.jpg"/>
          <p:cNvPicPr>
            <a:picLocks noChangeAspect="1"/>
          </p:cNvPicPr>
          <p:nvPr/>
        </p:nvPicPr>
        <p:blipFill>
          <a:blip r:embed="rId4" r:link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tretch>
            <a:fillRect/>
          </a:stretch>
        </p:blipFill>
        <p:spPr>
          <a:xfrm>
            <a:off x="0" y="0"/>
            <a:ext cx="9141143" cy="68601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3568" y="404664"/>
            <a:ext cx="6152768" cy="523220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/>
            <a:r>
              <a:rPr lang="ru-RU" sz="2800" b="1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Monotype Corsiva" pitchFamily="66" charset="0"/>
                <a:cs typeface="Arial" pitchFamily="34" charset="0"/>
              </a:rPr>
              <a:t>Рисование природным материалом</a:t>
            </a:r>
            <a:endParaRPr lang="ru-RU" sz="2800" b="1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96136" y="2492896"/>
            <a:ext cx="3006080" cy="396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b="1" u="sng" dirty="0" smtClean="0">
                <a:solidFill>
                  <a:srgbClr val="C00000"/>
                </a:solidFill>
                <a:latin typeface="Monotype Corsiva" pitchFamily="66" charset="0"/>
                <a:cs typeface="Arial" pitchFamily="34" charset="0"/>
              </a:rPr>
              <a:t>Возраст:</a:t>
            </a:r>
            <a:r>
              <a:rPr lang="ru-RU" sz="1600" b="1" i="1" dirty="0" smtClean="0">
                <a:solidFill>
                  <a:srgbClr val="C00000"/>
                </a:solidFill>
                <a:latin typeface="Monotype Corsiva" pitchFamily="66" charset="0"/>
                <a:cs typeface="Arial" pitchFamily="34" charset="0"/>
              </a:rPr>
              <a:t> </a:t>
            </a:r>
            <a:r>
              <a:rPr lang="ru-RU" sz="1400" b="1" i="1" dirty="0" smtClean="0">
                <a:latin typeface="Monotype Corsiva" pitchFamily="66" charset="0"/>
                <a:cs typeface="Arial" pitchFamily="34" charset="0"/>
              </a:rPr>
              <a:t>от пяти лет.</a:t>
            </a:r>
            <a:br>
              <a:rPr lang="ru-RU" sz="1400" b="1" i="1" dirty="0" smtClean="0">
                <a:latin typeface="Monotype Corsiva" pitchFamily="66" charset="0"/>
                <a:cs typeface="Arial" pitchFamily="34" charset="0"/>
              </a:rPr>
            </a:br>
            <a:r>
              <a:rPr lang="ru-RU" sz="1600" b="1" u="sng" dirty="0" smtClean="0">
                <a:solidFill>
                  <a:srgbClr val="C00000"/>
                </a:solidFill>
                <a:latin typeface="Monotype Corsiva" pitchFamily="66" charset="0"/>
                <a:cs typeface="Arial" pitchFamily="34" charset="0"/>
              </a:rPr>
              <a:t>Способ  получения  изображения: </a:t>
            </a:r>
            <a:r>
              <a:rPr lang="ru-RU" sz="1400" b="1" dirty="0" smtClean="0">
                <a:latin typeface="Monotype Corsiva" pitchFamily="66" charset="0"/>
                <a:cs typeface="Arial" pitchFamily="34" charset="0"/>
              </a:rPr>
              <a:t>Природный материал обмакивают в форму с краской и прикладывают к бумаге, слегка прижимают – остается отпечаток. В зависимости от изображения подбирается и природный материал для отпечатывания.</a:t>
            </a:r>
          </a:p>
          <a:p>
            <a:pPr fontAlgn="base"/>
            <a:r>
              <a:rPr lang="ru-RU" sz="1400" b="1" dirty="0" smtClean="0">
                <a:latin typeface="Monotype Corsiva" pitchFamily="66" charset="0"/>
                <a:cs typeface="Arial" pitchFamily="34" charset="0"/>
              </a:rPr>
              <a:t>Ели засушенный листок от дерева, кустарника покрыть краской и отпечатать на бумаге, могут получиться деревья, цветы, солнышко и другие изображения. Коробочками от мака можно нарисовать звездочки, одуванчик, снежинки и пр. Лишайником, мохом получаются красивые полянки с травой, пушистые зверьки, крона деревьев и др.</a:t>
            </a:r>
          </a:p>
          <a:p>
            <a:r>
              <a:rPr lang="ru-RU" sz="1400" b="1" i="1" dirty="0" smtClean="0">
                <a:latin typeface="Monotype Corsiva" pitchFamily="66" charset="0"/>
              </a:rPr>
              <a:t/>
            </a:r>
            <a:br>
              <a:rPr lang="ru-RU" sz="1400" b="1" i="1" dirty="0" smtClean="0">
                <a:latin typeface="Monotype Corsiva" pitchFamily="66" charset="0"/>
              </a:rPr>
            </a:br>
            <a:endParaRPr lang="ru-RU" sz="1400" b="1" dirty="0">
              <a:latin typeface="Monotype Corsiva" pitchFamily="66" charset="0"/>
            </a:endParaRPr>
          </a:p>
        </p:txBody>
      </p:sp>
      <p:pic>
        <p:nvPicPr>
          <p:cNvPr id="7" name="7f6c6a58a98b1ca8c727ffeac7e9664c.jpg" descr="C:\Users\Галина Ивановна\Pictures\Изображения\рисование\нетрадиционное рисование\7f6c6a58a98b1ca8c727ffeac7e9664c.jpg"/>
          <p:cNvPicPr>
            <a:picLocks noChangeAspect="1"/>
          </p:cNvPicPr>
          <p:nvPr/>
        </p:nvPicPr>
        <p:blipFill>
          <a:blip r:embed="rId6" r:link="rId7" cstate="screen">
            <a:lum contrast="40000"/>
          </a:blip>
          <a:stretch>
            <a:fillRect/>
          </a:stretch>
        </p:blipFill>
        <p:spPr>
          <a:xfrm>
            <a:off x="467544" y="1196752"/>
            <a:ext cx="2520280" cy="1800000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pic>
        <p:nvPicPr>
          <p:cNvPr id="8" name="Рисунок 7" descr="9.jpg"/>
          <p:cNvPicPr>
            <a:picLocks noChangeAspect="1"/>
          </p:cNvPicPr>
          <p:nvPr/>
        </p:nvPicPr>
        <p:blipFill>
          <a:blip r:embed="rId8" cstate="screen">
            <a:lum bright="-10000" contrast="30000"/>
          </a:blip>
          <a:stretch>
            <a:fillRect/>
          </a:stretch>
        </p:blipFill>
        <p:spPr>
          <a:xfrm>
            <a:off x="467544" y="3645024"/>
            <a:ext cx="2520279" cy="1800000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pic>
        <p:nvPicPr>
          <p:cNvPr id="9" name="Рисунок 8" descr="faa28f76bd648e521e8e6f6e7c357fec.jpg"/>
          <p:cNvPicPr>
            <a:picLocks noChangeAspect="1"/>
          </p:cNvPicPr>
          <p:nvPr/>
        </p:nvPicPr>
        <p:blipFill>
          <a:blip r:embed="rId9" cstate="screen">
            <a:lum bright="-10000" contrast="30000"/>
          </a:blip>
          <a:stretch>
            <a:fillRect/>
          </a:stretch>
        </p:blipFill>
        <p:spPr>
          <a:xfrm>
            <a:off x="3203848" y="3645024"/>
            <a:ext cx="2520280" cy="1800000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pic>
        <p:nvPicPr>
          <p:cNvPr id="10" name="SAM_3015.jpg" descr="C:\Users\Галина Ивановна\Pictures\Изображения\рисование\нетрадиционное рисование\SAM_3015.jpg"/>
          <p:cNvPicPr>
            <a:picLocks noChangeAspect="1"/>
          </p:cNvPicPr>
          <p:nvPr/>
        </p:nvPicPr>
        <p:blipFill>
          <a:blip r:embed="rId10" cstate="screen">
            <a:lum bright="-20000" contrast="40000"/>
          </a:blip>
          <a:stretch>
            <a:fillRect/>
          </a:stretch>
        </p:blipFill>
        <p:spPr>
          <a:xfrm>
            <a:off x="3131840" y="1196752"/>
            <a:ext cx="2520277" cy="1800000"/>
          </a:xfrm>
          <a:prstGeom prst="rect">
            <a:avLst/>
          </a:prstGeom>
          <a:ln w="28575">
            <a:solidFill>
              <a:srgbClr val="6633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724128" y="2996952"/>
            <a:ext cx="29523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dirty="0"/>
          </a:p>
        </p:txBody>
      </p:sp>
      <p:pic>
        <p:nvPicPr>
          <p:cNvPr id="27650" name="Picture 2" descr="http://refdb.ru/images/1320/2638260/43a5f101.jpg"/>
          <p:cNvPicPr>
            <a:picLocks noChangeAspect="1" noChangeArrowheads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88224" y="620688"/>
            <a:ext cx="2065412" cy="206541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155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155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115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15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155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155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115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115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155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155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115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115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2068</TotalTime>
  <Words>1255</Words>
  <Application>Microsoft Office PowerPoint</Application>
  <PresentationFormat>Экран (4:3)</PresentationFormat>
  <Paragraphs>125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Галина Ивановна</dc:creator>
  <cp:lastModifiedBy>Галина Ивановна</cp:lastModifiedBy>
  <cp:revision>209</cp:revision>
  <dcterms:created xsi:type="dcterms:W3CDTF">2017-04-17T14:57:18Z</dcterms:created>
  <dcterms:modified xsi:type="dcterms:W3CDTF">2017-04-27T18:19:39Z</dcterms:modified>
</cp:coreProperties>
</file>