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57" r:id="rId4"/>
    <p:sldId id="258" r:id="rId5"/>
    <p:sldId id="260" r:id="rId6"/>
    <p:sldId id="261" r:id="rId7"/>
    <p:sldId id="262" r:id="rId8"/>
    <p:sldId id="263" r:id="rId9"/>
    <p:sldId id="264" r:id="rId10"/>
    <p:sldId id="265" r:id="rId11"/>
    <p:sldId id="266" r:id="rId12"/>
    <p:sldId id="267" r:id="rId13"/>
    <p:sldId id="268" r:id="rId14"/>
    <p:sldId id="269" r:id="rId15"/>
    <p:sldId id="270" r:id="rId16"/>
  </p:sldIdLst>
  <p:sldSz cx="6858000" cy="9144000" type="screen4x3"/>
  <p:notesSz cx="6888163" cy="100203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7" d="100"/>
          <a:sy n="57" d="100"/>
        </p:scale>
        <p:origin x="-2658" y="-90"/>
      </p:cViewPr>
      <p:guideLst>
        <p:guide orient="horz" pos="2880"/>
        <p:guide pos="216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14350" y="2840568"/>
            <a:ext cx="5829300" cy="1960033"/>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776BC229-BC1F-43B4-81A4-56AF54885C5C}" type="datetimeFigureOut">
              <a:rPr lang="ru-RU" smtClean="0"/>
              <a:t>19.11.2019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109288C-CB9A-45B0-9AD2-2297D30C293A}"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776BC229-BC1F-43B4-81A4-56AF54885C5C}" type="datetimeFigureOut">
              <a:rPr lang="ru-RU" smtClean="0"/>
              <a:t>19.11.2019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109288C-CB9A-45B0-9AD2-2297D30C293A}"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3729037" y="488951"/>
            <a:ext cx="1157288" cy="10401300"/>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257175" y="488951"/>
            <a:ext cx="3357563" cy="104013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776BC229-BC1F-43B4-81A4-56AF54885C5C}" type="datetimeFigureOut">
              <a:rPr lang="ru-RU" smtClean="0"/>
              <a:t>19.11.2019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109288C-CB9A-45B0-9AD2-2297D30C293A}"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776BC229-BC1F-43B4-81A4-56AF54885C5C}" type="datetimeFigureOut">
              <a:rPr lang="ru-RU" smtClean="0"/>
              <a:t>19.11.2019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109288C-CB9A-45B0-9AD2-2297D30C293A}"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41735" y="5875867"/>
            <a:ext cx="5829300" cy="1816100"/>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776BC229-BC1F-43B4-81A4-56AF54885C5C}" type="datetimeFigureOut">
              <a:rPr lang="ru-RU" smtClean="0"/>
              <a:t>19.11.2019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109288C-CB9A-45B0-9AD2-2297D30C293A}"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257175"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2628900"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776BC229-BC1F-43B4-81A4-56AF54885C5C}" type="datetimeFigureOut">
              <a:rPr lang="ru-RU" smtClean="0"/>
              <a:t>19.11.2019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C109288C-CB9A-45B0-9AD2-2297D30C293A}"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42900" y="366184"/>
            <a:ext cx="6172200" cy="1524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776BC229-BC1F-43B4-81A4-56AF54885C5C}" type="datetimeFigureOut">
              <a:rPr lang="ru-RU" smtClean="0"/>
              <a:t>19.11.2019</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C109288C-CB9A-45B0-9AD2-2297D30C293A}"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776BC229-BC1F-43B4-81A4-56AF54885C5C}" type="datetimeFigureOut">
              <a:rPr lang="ru-RU" smtClean="0"/>
              <a:t>19.11.2019</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C109288C-CB9A-45B0-9AD2-2297D30C293A}"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776BC229-BC1F-43B4-81A4-56AF54885C5C}" type="datetimeFigureOut">
              <a:rPr lang="ru-RU" smtClean="0"/>
              <a:t>19.11.2019</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C109288C-CB9A-45B0-9AD2-2297D30C293A}"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42900" y="364067"/>
            <a:ext cx="2256235" cy="154940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776BC229-BC1F-43B4-81A4-56AF54885C5C}" type="datetimeFigureOut">
              <a:rPr lang="ru-RU" smtClean="0"/>
              <a:t>19.11.2019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C109288C-CB9A-45B0-9AD2-2297D30C293A}"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44216" y="6400800"/>
            <a:ext cx="4114800" cy="755651"/>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776BC229-BC1F-43B4-81A4-56AF54885C5C}" type="datetimeFigureOut">
              <a:rPr lang="ru-RU" smtClean="0"/>
              <a:t>19.11.2019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C109288C-CB9A-45B0-9AD2-2297D30C293A}"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776BC229-BC1F-43B4-81A4-56AF54885C5C}" type="datetimeFigureOut">
              <a:rPr lang="ru-RU" smtClean="0"/>
              <a:t>19.11.2019</a:t>
            </a:fld>
            <a:endParaRPr lang="ru-RU"/>
          </a:p>
        </p:txBody>
      </p:sp>
      <p:sp>
        <p:nvSpPr>
          <p:cNvPr id="5" name="Нижний колонтитул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C109288C-CB9A-45B0-9AD2-2297D30C293A}"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Группа 6"/>
          <p:cNvGrpSpPr/>
          <p:nvPr/>
        </p:nvGrpSpPr>
        <p:grpSpPr>
          <a:xfrm>
            <a:off x="0" y="0"/>
            <a:ext cx="6858000" cy="9144000"/>
            <a:chOff x="0" y="0"/>
            <a:chExt cx="6858000" cy="9144000"/>
          </a:xfrm>
        </p:grpSpPr>
        <p:pic>
          <p:nvPicPr>
            <p:cNvPr id="4" name="Рисунок 3" descr="06118175.jpg"/>
            <p:cNvPicPr>
              <a:picLocks noChangeAspect="1"/>
            </p:cNvPicPr>
            <p:nvPr/>
          </p:nvPicPr>
          <p:blipFill>
            <a:blip r:embed="rId2" cstate="print"/>
            <a:stretch>
              <a:fillRect/>
            </a:stretch>
          </p:blipFill>
          <p:spPr>
            <a:xfrm>
              <a:off x="0" y="0"/>
              <a:ext cx="6858000" cy="9144000"/>
            </a:xfrm>
            <a:prstGeom prst="rect">
              <a:avLst/>
            </a:prstGeom>
          </p:spPr>
        </p:pic>
        <p:sp>
          <p:nvSpPr>
            <p:cNvPr id="11265" name="Rectangle 1"/>
            <p:cNvSpPr>
              <a:spLocks noChangeArrowheads="1"/>
            </p:cNvSpPr>
            <p:nvPr/>
          </p:nvSpPr>
          <p:spPr bwMode="auto">
            <a:xfrm>
              <a:off x="548680" y="1275691"/>
              <a:ext cx="5688632" cy="258532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5400" i="0" u="none" strike="noStrike" normalizeH="0" baseline="0" dirty="0" smtClean="0">
                  <a:ln w="18415" cmpd="sng">
                    <a:solidFill>
                      <a:schemeClr val="accent3">
                        <a:lumMod val="50000"/>
                      </a:schemeClr>
                    </a:solidFill>
                    <a:prstDash val="solid"/>
                  </a:ln>
                  <a:solidFill>
                    <a:srgbClr val="00B050"/>
                  </a:solidFill>
                  <a:effectLst>
                    <a:outerShdw blurRad="63500" dir="3600000" algn="tl" rotWithShape="0">
                      <a:srgbClr val="000000">
                        <a:alpha val="70000"/>
                      </a:srgbClr>
                    </a:outerShdw>
                  </a:effectLst>
                  <a:latin typeface="Monotype Corsiva" pitchFamily="66" charset="0"/>
                  <a:ea typeface="Calibri" pitchFamily="34" charset="0"/>
                  <a:cs typeface="Times New Roman" pitchFamily="18" charset="0"/>
                </a:rPr>
                <a:t>Картотека </a:t>
              </a:r>
            </a:p>
            <a:p>
              <a:pPr marL="0" marR="0" lvl="0" indent="0" algn="ctr" defTabSz="914400" rtl="0" eaLnBrk="1" fontAlgn="base" latinLnBrk="0" hangingPunct="1">
                <a:lnSpc>
                  <a:spcPct val="100000"/>
                </a:lnSpc>
                <a:spcBef>
                  <a:spcPct val="0"/>
                </a:spcBef>
                <a:spcAft>
                  <a:spcPct val="0"/>
                </a:spcAft>
                <a:buClrTx/>
                <a:buSzTx/>
                <a:buFontTx/>
                <a:buNone/>
                <a:tabLst/>
              </a:pPr>
              <a:r>
                <a:rPr kumimoji="0" lang="ru-RU" sz="5400" i="0" u="none" strike="noStrike" normalizeH="0" baseline="0" dirty="0" smtClean="0">
                  <a:ln w="18415" cmpd="sng">
                    <a:solidFill>
                      <a:schemeClr val="accent3">
                        <a:lumMod val="50000"/>
                      </a:schemeClr>
                    </a:solidFill>
                    <a:prstDash val="solid"/>
                  </a:ln>
                  <a:solidFill>
                    <a:srgbClr val="00B050"/>
                  </a:solidFill>
                  <a:effectLst>
                    <a:outerShdw blurRad="63500" dir="3600000" algn="tl" rotWithShape="0">
                      <a:srgbClr val="000000">
                        <a:alpha val="70000"/>
                      </a:srgbClr>
                    </a:outerShdw>
                  </a:effectLst>
                  <a:latin typeface="Monotype Corsiva" pitchFamily="66" charset="0"/>
                  <a:ea typeface="Calibri" pitchFamily="34" charset="0"/>
                  <a:cs typeface="Times New Roman" pitchFamily="18" charset="0"/>
                </a:rPr>
                <a:t>дидактических игр </a:t>
              </a:r>
            </a:p>
            <a:p>
              <a:pPr marL="0" marR="0" lvl="0" indent="0" algn="ctr" defTabSz="914400" rtl="0" eaLnBrk="1" fontAlgn="base" latinLnBrk="0" hangingPunct="1">
                <a:lnSpc>
                  <a:spcPct val="100000"/>
                </a:lnSpc>
                <a:spcBef>
                  <a:spcPct val="0"/>
                </a:spcBef>
                <a:spcAft>
                  <a:spcPct val="0"/>
                </a:spcAft>
                <a:buClrTx/>
                <a:buSzTx/>
                <a:buFontTx/>
                <a:buNone/>
                <a:tabLst/>
              </a:pPr>
              <a:r>
                <a:rPr kumimoji="0" lang="ru-RU" sz="5400" i="0" u="none" strike="noStrike" normalizeH="0" baseline="0" dirty="0" smtClean="0">
                  <a:ln w="18415" cmpd="sng">
                    <a:solidFill>
                      <a:schemeClr val="accent3">
                        <a:lumMod val="50000"/>
                      </a:schemeClr>
                    </a:solidFill>
                    <a:prstDash val="solid"/>
                  </a:ln>
                  <a:solidFill>
                    <a:srgbClr val="00B050"/>
                  </a:solidFill>
                  <a:effectLst>
                    <a:outerShdw blurRad="63500" dir="3600000" algn="tl" rotWithShape="0">
                      <a:srgbClr val="000000">
                        <a:alpha val="70000"/>
                      </a:srgbClr>
                    </a:outerShdw>
                  </a:effectLst>
                  <a:latin typeface="Monotype Corsiva" pitchFamily="66" charset="0"/>
                  <a:ea typeface="Calibri" pitchFamily="34" charset="0"/>
                  <a:cs typeface="Times New Roman" pitchFamily="18" charset="0"/>
                </a:rPr>
                <a:t>по экологии</a:t>
              </a:r>
              <a:endParaRPr kumimoji="0" lang="ru-RU" sz="5400" i="0" u="none" strike="noStrike" normalizeH="0" baseline="0" dirty="0" smtClean="0">
                <a:ln w="18415" cmpd="sng">
                  <a:solidFill>
                    <a:schemeClr val="accent3">
                      <a:lumMod val="50000"/>
                    </a:schemeClr>
                  </a:solidFill>
                  <a:prstDash val="solid"/>
                </a:ln>
                <a:solidFill>
                  <a:srgbClr val="00B050"/>
                </a:solidFill>
                <a:effectLst>
                  <a:outerShdw blurRad="63500" dir="3600000" algn="tl" rotWithShape="0">
                    <a:srgbClr val="000000">
                      <a:alpha val="70000"/>
                    </a:srgbClr>
                  </a:outerShdw>
                </a:effectLst>
                <a:latin typeface="Monotype Corsiva" pitchFamily="66" charset="0"/>
                <a:cs typeface="Arial" pitchFamily="34" charset="0"/>
              </a:endParaRPr>
            </a:p>
          </p:txBody>
        </p:sp>
        <p:pic>
          <p:nvPicPr>
            <p:cNvPr id="6" name="Рисунок 5" descr="24.jpg"/>
            <p:cNvPicPr>
              <a:picLocks noChangeAspect="1"/>
            </p:cNvPicPr>
            <p:nvPr/>
          </p:nvPicPr>
          <p:blipFill>
            <a:blip r:embed="rId3" cstate="print">
              <a:clrChange>
                <a:clrFrom>
                  <a:srgbClr val="FFFFFF"/>
                </a:clrFrom>
                <a:clrTo>
                  <a:srgbClr val="FFFFFF">
                    <a:alpha val="0"/>
                  </a:srgbClr>
                </a:clrTo>
              </a:clrChange>
              <a:lum bright="-10000" contrast="40000"/>
            </a:blip>
            <a:stretch>
              <a:fillRect/>
            </a:stretch>
          </p:blipFill>
          <p:spPr>
            <a:xfrm>
              <a:off x="1628800" y="4427984"/>
              <a:ext cx="3672408" cy="3696891"/>
            </a:xfrm>
            <a:prstGeom prst="rect">
              <a:avLst/>
            </a:prstGeom>
          </p:spPr>
        </p:pic>
      </p:gr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06118175.jpg"/>
          <p:cNvPicPr>
            <a:picLocks noChangeAspect="1"/>
          </p:cNvPicPr>
          <p:nvPr/>
        </p:nvPicPr>
        <p:blipFill>
          <a:blip r:embed="rId2" cstate="print"/>
          <a:stretch>
            <a:fillRect/>
          </a:stretch>
        </p:blipFill>
        <p:spPr>
          <a:xfrm>
            <a:off x="0" y="0"/>
            <a:ext cx="6858000" cy="9144000"/>
          </a:xfrm>
          <a:prstGeom prst="rect">
            <a:avLst/>
          </a:prstGeom>
        </p:spPr>
      </p:pic>
      <p:sp>
        <p:nvSpPr>
          <p:cNvPr id="3" name="TextBox 2"/>
          <p:cNvSpPr txBox="1"/>
          <p:nvPr/>
        </p:nvSpPr>
        <p:spPr>
          <a:xfrm>
            <a:off x="332656" y="611560"/>
            <a:ext cx="6192688" cy="8389989"/>
          </a:xfrm>
          <a:prstGeom prst="rect">
            <a:avLst/>
          </a:prstGeom>
          <a:noFill/>
        </p:spPr>
        <p:txBody>
          <a:bodyPr wrap="square" rtlCol="0">
            <a:spAutoFit/>
          </a:bodyPr>
          <a:lstStyle/>
          <a:p>
            <a:pPr algn="ctr">
              <a:lnSpc>
                <a:spcPct val="115000"/>
              </a:lnSpc>
              <a:spcAft>
                <a:spcPts val="0"/>
              </a:spcAft>
            </a:pPr>
            <a:r>
              <a:rPr lang="ru-RU" sz="2000" b="1" i="1" dirty="0" smtClean="0">
                <a:solidFill>
                  <a:srgbClr val="FF0000"/>
                </a:solidFill>
                <a:latin typeface="Times New Roman"/>
                <a:ea typeface="Times New Roman"/>
                <a:cs typeface="Times New Roman"/>
              </a:rPr>
              <a:t>Ходят капельки по кругу</a:t>
            </a:r>
            <a:endParaRPr lang="ru-RU" sz="2000" dirty="0" smtClean="0">
              <a:latin typeface="Times New Roman"/>
              <a:ea typeface="Calibri"/>
              <a:cs typeface="Times New Roman"/>
            </a:endParaRPr>
          </a:p>
          <a:p>
            <a:pPr indent="114300" algn="just">
              <a:spcAft>
                <a:spcPts val="0"/>
              </a:spcAft>
            </a:pPr>
            <a:r>
              <a:rPr lang="ru-RU" sz="1400" dirty="0" smtClean="0">
                <a:latin typeface="Times New Roman"/>
                <a:ea typeface="Times New Roman"/>
                <a:cs typeface="Times New Roman"/>
              </a:rPr>
              <a:t>Воспитатель предлагает детям поиграть в интересную и волшебную игру. Но для этого нужно превратиться в маленькие капельки дождя. (Звучит музыка, напоминающая дождь) воспитатель произносит волшебные слова и игра начинается.</a:t>
            </a:r>
            <a:br>
              <a:rPr lang="ru-RU" sz="1400" dirty="0" smtClean="0">
                <a:latin typeface="Times New Roman"/>
                <a:ea typeface="Times New Roman"/>
                <a:cs typeface="Times New Roman"/>
              </a:rPr>
            </a:br>
            <a:r>
              <a:rPr lang="ru-RU" sz="1400" dirty="0" smtClean="0">
                <a:latin typeface="Times New Roman"/>
                <a:ea typeface="Times New Roman"/>
                <a:cs typeface="Times New Roman"/>
              </a:rPr>
              <a:t>Воспитатель говорит, что она – мама Тучка, а ребята – её детки капельки, им пора отправляться в путь. (Музыка.) Капельки прыгают, разбегаются, танцуют. Мама Тучка показывает, что им делать. </a:t>
            </a:r>
            <a:br>
              <a:rPr lang="ru-RU" sz="1400" dirty="0" smtClean="0">
                <a:latin typeface="Times New Roman"/>
                <a:ea typeface="Times New Roman"/>
                <a:cs typeface="Times New Roman"/>
              </a:rPr>
            </a:br>
            <a:r>
              <a:rPr lang="ru-RU" sz="1400" dirty="0" smtClean="0">
                <a:latin typeface="Times New Roman"/>
                <a:ea typeface="Times New Roman"/>
                <a:cs typeface="Times New Roman"/>
              </a:rPr>
              <a:t>Полетели капельки на землю… Попрыгаем, поиграем. Скучно им стало поодиночке прыгать. Собрались они вместе и потекли маленькими весёлыми ручейками. (Капельки составят ручей, взявшись за руки.) Встретились ручейки и стали большой рекой. (Ручейки соединяются в одну цепочку.) Плывут капельки в большой реке, путешествуют. Текла-текла речка и попала в океан (дети перестраиваются в хоровод и движутся по кругу). Плавали-плавали Капельки в океане, а потом вспомнили, что мама тучка наказывала им домой вернуться. А тут как раз солнышко пригрело. Стали капельки лёгкими, потянулись вверх (присевшие капельки поднимаются и вытягивают руки вверх). Испарились они под лучами солнышка, вернулись к маме Тучке. Молодцы, капельки, хорошо себя вели, прохожим за воротники не лезли, не брызгались. Теперь с мамой побудьте, она без вас соскучилась.</a:t>
            </a:r>
          </a:p>
          <a:p>
            <a:pPr algn="ctr">
              <a:lnSpc>
                <a:spcPct val="115000"/>
              </a:lnSpc>
              <a:spcAft>
                <a:spcPts val="0"/>
              </a:spcAft>
            </a:pPr>
            <a:r>
              <a:rPr lang="ru-RU" sz="2000" b="1" i="1" dirty="0" smtClean="0">
                <a:solidFill>
                  <a:srgbClr val="FF0000"/>
                </a:solidFill>
                <a:latin typeface="Times New Roman"/>
                <a:ea typeface="Times New Roman"/>
                <a:cs typeface="Times New Roman"/>
              </a:rPr>
              <a:t>Игра в слова</a:t>
            </a:r>
            <a:endParaRPr lang="ru-RU" sz="1400" dirty="0" smtClean="0">
              <a:latin typeface="Times New Roman"/>
              <a:ea typeface="Calibri"/>
              <a:cs typeface="Times New Roman"/>
            </a:endParaRPr>
          </a:p>
          <a:p>
            <a:pPr indent="114300">
              <a:spcAft>
                <a:spcPts val="0"/>
              </a:spcAft>
            </a:pPr>
            <a:r>
              <a:rPr lang="ru-RU" sz="1400" dirty="0" smtClean="0">
                <a:latin typeface="Times New Roman"/>
                <a:ea typeface="Times New Roman"/>
                <a:cs typeface="Times New Roman"/>
              </a:rPr>
              <a:t>Я прочитаю вам слова, а вы подумайте, какие из них подходят муравью (шмелю, пчеле, таракану).</a:t>
            </a:r>
            <a:br>
              <a:rPr lang="ru-RU" sz="1400" dirty="0" smtClean="0">
                <a:latin typeface="Times New Roman"/>
                <a:ea typeface="Times New Roman"/>
                <a:cs typeface="Times New Roman"/>
              </a:rPr>
            </a:br>
            <a:r>
              <a:rPr lang="ru-RU" sz="1400" b="1" i="1" dirty="0" smtClean="0">
                <a:latin typeface="Times New Roman"/>
                <a:ea typeface="Times New Roman"/>
                <a:cs typeface="Times New Roman"/>
              </a:rPr>
              <a:t>Словарь:</a:t>
            </a:r>
            <a:r>
              <a:rPr lang="ru-RU" sz="1400" dirty="0" smtClean="0">
                <a:latin typeface="Times New Roman"/>
                <a:ea typeface="Times New Roman"/>
                <a:cs typeface="Times New Roman"/>
              </a:rPr>
              <a:t> муравейник, зелёный, порхает, мёд, увёртливая, трудолюбивая, красная спинка, пасека, надоедливая, улей, мохнатый, звенит, река. Стрекочет, паутина, квартира, тли, вредитель, «летающий цветок», соты, жужжит, хвоинки, «чемпион по прыжкам», пестрокрылая, большие глаза, рыжеусый, полосатый, рой, нектар, пыльца, гусеница, защитная окраска, отпугивающая окраска.</a:t>
            </a:r>
            <a:endParaRPr lang="ru-RU" sz="1400" dirty="0" smtClean="0">
              <a:latin typeface="Times New Roman"/>
              <a:ea typeface="Calibri"/>
              <a:cs typeface="Times New Roman"/>
            </a:endParaRPr>
          </a:p>
          <a:p>
            <a:pPr indent="114300">
              <a:spcAft>
                <a:spcPts val="0"/>
              </a:spcAft>
            </a:pPr>
            <a:r>
              <a:rPr lang="ru-RU" sz="1400" b="1" i="1" dirty="0" smtClean="0">
                <a:latin typeface="Times New Roman"/>
                <a:ea typeface="Times New Roman"/>
                <a:cs typeface="Times New Roman"/>
              </a:rPr>
              <a:t>Вариант игры:</a:t>
            </a:r>
            <a:r>
              <a:rPr lang="ru-RU" sz="1400" dirty="0" smtClean="0">
                <a:latin typeface="Times New Roman"/>
                <a:ea typeface="Times New Roman"/>
                <a:cs typeface="Times New Roman"/>
              </a:rPr>
              <a:t> какие слова подходят к овощу (фрукту и т.д.)</a:t>
            </a:r>
          </a:p>
          <a:p>
            <a:pPr algn="ctr">
              <a:lnSpc>
                <a:spcPct val="115000"/>
              </a:lnSpc>
              <a:spcAft>
                <a:spcPts val="0"/>
              </a:spcAft>
            </a:pPr>
            <a:r>
              <a:rPr lang="ru-RU" sz="2000" b="1" i="1" dirty="0" smtClean="0">
                <a:solidFill>
                  <a:srgbClr val="FF0000"/>
                </a:solidFill>
                <a:latin typeface="Times New Roman"/>
                <a:ea typeface="Times New Roman"/>
                <a:cs typeface="Times New Roman"/>
              </a:rPr>
              <a:t>Угадай растение</a:t>
            </a:r>
            <a:endParaRPr lang="ru-RU" sz="1400" dirty="0" smtClean="0">
              <a:latin typeface="Times New Roman"/>
              <a:ea typeface="Calibri"/>
              <a:cs typeface="Times New Roman"/>
            </a:endParaRPr>
          </a:p>
          <a:p>
            <a:pPr indent="114300">
              <a:spcAft>
                <a:spcPts val="0"/>
              </a:spcAft>
            </a:pPr>
            <a:r>
              <a:rPr lang="ru-RU" sz="1400" dirty="0" smtClean="0">
                <a:latin typeface="Times New Roman"/>
                <a:ea typeface="Times New Roman"/>
                <a:cs typeface="Times New Roman"/>
              </a:rPr>
              <a:t>Сейчас каждый из вас загадает комнатное растение, расскажет нам о нём, не называя его. А мы по рассказу отгадаем растение и назовём его.</a:t>
            </a:r>
            <a:endParaRPr lang="ru-RU" sz="1400" dirty="0" smtClean="0">
              <a:latin typeface="Times New Roman"/>
              <a:ea typeface="Calibri"/>
              <a:cs typeface="Times New Roman"/>
            </a:endParaRPr>
          </a:p>
          <a:p>
            <a:pPr indent="114300">
              <a:spcAft>
                <a:spcPts val="0"/>
              </a:spcAft>
            </a:pPr>
            <a:endParaRPr lang="ru-RU" sz="1400" dirty="0" smtClean="0">
              <a:latin typeface="Times New Roman"/>
              <a:ea typeface="Calibri"/>
              <a:cs typeface="Times New Roman"/>
            </a:endParaRPr>
          </a:p>
          <a:p>
            <a:pPr indent="114300">
              <a:spcAft>
                <a:spcPts val="0"/>
              </a:spcAft>
            </a:pPr>
            <a:endParaRPr lang="ru-RU" sz="1400" dirty="0" smtClean="0">
              <a:latin typeface="Times New Roman"/>
              <a:ea typeface="Calibri"/>
              <a:cs typeface="Times New Roman"/>
            </a:endParaRPr>
          </a:p>
          <a:p>
            <a:endParaRPr lang="ru-RU"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06118175.jpg"/>
          <p:cNvPicPr>
            <a:picLocks noChangeAspect="1"/>
          </p:cNvPicPr>
          <p:nvPr/>
        </p:nvPicPr>
        <p:blipFill>
          <a:blip r:embed="rId2" cstate="print"/>
          <a:stretch>
            <a:fillRect/>
          </a:stretch>
        </p:blipFill>
        <p:spPr>
          <a:xfrm>
            <a:off x="0" y="0"/>
            <a:ext cx="6858000" cy="9144000"/>
          </a:xfrm>
          <a:prstGeom prst="rect">
            <a:avLst/>
          </a:prstGeom>
        </p:spPr>
      </p:pic>
      <p:sp>
        <p:nvSpPr>
          <p:cNvPr id="3" name="TextBox 2"/>
          <p:cNvSpPr txBox="1"/>
          <p:nvPr/>
        </p:nvSpPr>
        <p:spPr>
          <a:xfrm>
            <a:off x="404664" y="539552"/>
            <a:ext cx="6120680" cy="10205871"/>
          </a:xfrm>
          <a:prstGeom prst="rect">
            <a:avLst/>
          </a:prstGeom>
          <a:noFill/>
        </p:spPr>
        <p:txBody>
          <a:bodyPr wrap="square" rtlCol="0">
            <a:spAutoFit/>
          </a:bodyPr>
          <a:lstStyle/>
          <a:p>
            <a:pPr algn="ctr">
              <a:lnSpc>
                <a:spcPct val="115000"/>
              </a:lnSpc>
              <a:spcAft>
                <a:spcPts val="0"/>
              </a:spcAft>
            </a:pPr>
            <a:r>
              <a:rPr lang="ru-RU" sz="2000" b="1" i="1" dirty="0" smtClean="0">
                <a:solidFill>
                  <a:srgbClr val="FF0000"/>
                </a:solidFill>
                <a:latin typeface="Times New Roman"/>
                <a:ea typeface="Times New Roman"/>
                <a:cs typeface="Times New Roman"/>
              </a:rPr>
              <a:t>Игра с мячом «Я знаю»</a:t>
            </a:r>
            <a:endParaRPr lang="ru-RU" sz="2000" dirty="0" smtClean="0">
              <a:latin typeface="Times New Roman"/>
              <a:ea typeface="Calibri"/>
              <a:cs typeface="Times New Roman"/>
            </a:endParaRPr>
          </a:p>
          <a:p>
            <a:pPr indent="114300" algn="just">
              <a:spcAft>
                <a:spcPts val="0"/>
              </a:spcAft>
            </a:pPr>
            <a:r>
              <a:rPr lang="ru-RU" sz="1400" dirty="0" smtClean="0">
                <a:latin typeface="Times New Roman"/>
                <a:ea typeface="Times New Roman"/>
                <a:cs typeface="Times New Roman"/>
              </a:rPr>
              <a:t>Дети становятся в круг, в центре – воспитатель с мячом. Воспитатель бросает ребёнку мяч и называет класс объектов природы (звери, птицы, рыбы, растения, деревья, цветы). Ребёнок, поймавший мяч, говорит: «Я знаю пять названий зверей» и перечисляет (например, лось, лиса, волк, заяц, олень) и возвращает мяч воспитателю.</a:t>
            </a:r>
            <a:br>
              <a:rPr lang="ru-RU" sz="1400" dirty="0" smtClean="0">
                <a:latin typeface="Times New Roman"/>
                <a:ea typeface="Times New Roman"/>
                <a:cs typeface="Times New Roman"/>
              </a:rPr>
            </a:br>
            <a:r>
              <a:rPr lang="ru-RU" sz="1400" dirty="0" smtClean="0">
                <a:latin typeface="Times New Roman"/>
                <a:ea typeface="Times New Roman"/>
                <a:cs typeface="Times New Roman"/>
              </a:rPr>
              <a:t>Аналогично называются другие классы объектов природы.</a:t>
            </a:r>
          </a:p>
          <a:p>
            <a:pPr algn="ctr">
              <a:lnSpc>
                <a:spcPct val="115000"/>
              </a:lnSpc>
              <a:spcAft>
                <a:spcPts val="0"/>
              </a:spcAft>
            </a:pPr>
            <a:r>
              <a:rPr lang="ru-RU" sz="2000" b="1" i="1" dirty="0" smtClean="0">
                <a:solidFill>
                  <a:srgbClr val="FF0000"/>
                </a:solidFill>
                <a:latin typeface="Times New Roman"/>
                <a:ea typeface="Times New Roman"/>
                <a:cs typeface="Times New Roman"/>
              </a:rPr>
              <a:t>Птицы, рыбы, звери</a:t>
            </a:r>
            <a:endParaRPr lang="ru-RU" sz="1400" dirty="0" smtClean="0">
              <a:latin typeface="Times New Roman"/>
              <a:ea typeface="Calibri"/>
              <a:cs typeface="Times New Roman"/>
            </a:endParaRPr>
          </a:p>
          <a:p>
            <a:pPr indent="114300" algn="just">
              <a:spcAft>
                <a:spcPts val="0"/>
              </a:spcAft>
            </a:pPr>
            <a:r>
              <a:rPr lang="ru-RU" sz="1400" dirty="0" smtClean="0">
                <a:latin typeface="Times New Roman"/>
                <a:ea typeface="Times New Roman"/>
                <a:cs typeface="Times New Roman"/>
              </a:rPr>
              <a:t>Воспитатель бросает мяч ребёнку и произносит слово «птица». Ребёнок, поймавший мяч, должен подобрать видовое понятие, например «воробей», и бросить мяч обратно. Следующий ребёнок должен назвать птицу, но не повториться. </a:t>
            </a:r>
            <a:br>
              <a:rPr lang="ru-RU" sz="1400" dirty="0" smtClean="0">
                <a:latin typeface="Times New Roman"/>
                <a:ea typeface="Times New Roman"/>
                <a:cs typeface="Times New Roman"/>
              </a:rPr>
            </a:br>
            <a:r>
              <a:rPr lang="ru-RU" sz="1400" dirty="0" smtClean="0">
                <a:latin typeface="Times New Roman"/>
                <a:ea typeface="Times New Roman"/>
                <a:cs typeface="Times New Roman"/>
              </a:rPr>
              <a:t>Аналогично проводится игра со словами «звери» и «рыбы».</a:t>
            </a:r>
          </a:p>
          <a:p>
            <a:pPr algn="ctr">
              <a:lnSpc>
                <a:spcPct val="115000"/>
              </a:lnSpc>
              <a:spcAft>
                <a:spcPts val="0"/>
              </a:spcAft>
            </a:pPr>
            <a:r>
              <a:rPr lang="ru-RU" sz="2000" b="1" i="1" dirty="0" smtClean="0">
                <a:solidFill>
                  <a:srgbClr val="FF0000"/>
                </a:solidFill>
                <a:latin typeface="Times New Roman"/>
                <a:ea typeface="Times New Roman"/>
                <a:cs typeface="Times New Roman"/>
              </a:rPr>
              <a:t>Воздух, земля, вода</a:t>
            </a:r>
            <a:endParaRPr lang="ru-RU" sz="1400" dirty="0" smtClean="0">
              <a:latin typeface="Times New Roman"/>
              <a:ea typeface="Calibri"/>
              <a:cs typeface="Times New Roman"/>
            </a:endParaRPr>
          </a:p>
          <a:p>
            <a:pPr indent="114300" algn="just">
              <a:spcAft>
                <a:spcPts val="0"/>
              </a:spcAft>
            </a:pPr>
            <a:r>
              <a:rPr lang="ru-RU" sz="1400" dirty="0" smtClean="0">
                <a:latin typeface="Times New Roman"/>
                <a:ea typeface="Times New Roman"/>
                <a:cs typeface="Times New Roman"/>
              </a:rPr>
              <a:t>Воспитатель бросает мяч ребёнку и называет объект природы, например, «сорока». Ребенок должен ответить «воздух» и бросить мяч обратно. На слово «дельфин» ребёнок отвечает «вода», на слово «волк» - «земля» и т.д.</a:t>
            </a:r>
            <a:br>
              <a:rPr lang="ru-RU" sz="1400" dirty="0" smtClean="0">
                <a:latin typeface="Times New Roman"/>
                <a:ea typeface="Times New Roman"/>
                <a:cs typeface="Times New Roman"/>
              </a:rPr>
            </a:br>
            <a:r>
              <a:rPr lang="ru-RU" sz="1400" dirty="0" smtClean="0">
                <a:latin typeface="Times New Roman"/>
                <a:ea typeface="Times New Roman"/>
                <a:cs typeface="Times New Roman"/>
              </a:rPr>
              <a:t>Возможен и другой вариант игры: воспитатель называет слово «воздух». Ребёнок, поймавший мяч, должен назвать птицу. На слово «земля» - животное, обитающее на земле: на слово «вода» - обитателя рек, морей, озёр и океанов.</a:t>
            </a:r>
          </a:p>
          <a:p>
            <a:pPr algn="ctr">
              <a:lnSpc>
                <a:spcPct val="115000"/>
              </a:lnSpc>
              <a:spcAft>
                <a:spcPts val="0"/>
              </a:spcAft>
            </a:pPr>
            <a:r>
              <a:rPr lang="ru-RU" sz="2000" b="1" i="1" dirty="0" smtClean="0">
                <a:solidFill>
                  <a:srgbClr val="FF0000"/>
                </a:solidFill>
                <a:latin typeface="Times New Roman"/>
                <a:ea typeface="Times New Roman"/>
                <a:cs typeface="Times New Roman"/>
              </a:rPr>
              <a:t>Цепочка</a:t>
            </a:r>
            <a:endParaRPr lang="ru-RU" sz="1400" dirty="0" smtClean="0">
              <a:latin typeface="Times New Roman"/>
              <a:ea typeface="Calibri"/>
              <a:cs typeface="Times New Roman"/>
            </a:endParaRPr>
          </a:p>
          <a:p>
            <a:pPr indent="114300" algn="just">
              <a:spcAft>
                <a:spcPts val="0"/>
              </a:spcAft>
            </a:pPr>
            <a:r>
              <a:rPr lang="ru-RU" sz="1400" dirty="0" smtClean="0">
                <a:latin typeface="Times New Roman"/>
                <a:ea typeface="Times New Roman"/>
                <a:cs typeface="Times New Roman"/>
              </a:rPr>
              <a:t>У воспитателя в руках предметная картинка с изображением объекта живой или неживой природы. Передавая картинку, сначала воспитатель, а затем каждый ребёнок по цепочке называет по одному признаку данного объекта, так, чтобы не повториться. Например, «белка» - животное, дикое, лесное, рыжее, пушистое, грызёт орехи, прыгает с ветки на ветку и т.д.</a:t>
            </a:r>
            <a:endParaRPr lang="ru-RU" sz="1400" dirty="0" smtClean="0">
              <a:latin typeface="Times New Roman"/>
              <a:ea typeface="Calibri"/>
              <a:cs typeface="Times New Roman"/>
            </a:endParaRPr>
          </a:p>
          <a:p>
            <a:pPr algn="ctr">
              <a:lnSpc>
                <a:spcPct val="115000"/>
              </a:lnSpc>
              <a:spcAft>
                <a:spcPts val="0"/>
              </a:spcAft>
            </a:pPr>
            <a:r>
              <a:rPr lang="ru-RU" sz="2000" b="1" i="1" dirty="0" smtClean="0">
                <a:solidFill>
                  <a:srgbClr val="FF0000"/>
                </a:solidFill>
                <a:latin typeface="Times New Roman"/>
                <a:ea typeface="Times New Roman"/>
                <a:cs typeface="Times New Roman"/>
              </a:rPr>
              <a:t>Кто, где живёт</a:t>
            </a:r>
            <a:endParaRPr lang="ru-RU" sz="1400" dirty="0" smtClean="0">
              <a:latin typeface="Times New Roman"/>
              <a:ea typeface="Calibri"/>
              <a:cs typeface="Times New Roman"/>
            </a:endParaRPr>
          </a:p>
          <a:p>
            <a:pPr indent="114300" algn="just">
              <a:spcAft>
                <a:spcPts val="0"/>
              </a:spcAft>
            </a:pPr>
            <a:r>
              <a:rPr lang="ru-RU" sz="1400" dirty="0" smtClean="0">
                <a:latin typeface="Times New Roman"/>
                <a:ea typeface="Times New Roman"/>
                <a:cs typeface="Times New Roman"/>
              </a:rPr>
              <a:t>У воспитателя картинки с изображением животных, а у детей – с изображениями мест обитания различных животных (нора, берлога, река, дупло, гнездо и т.д.). Воспитатель показывает картинку с изображением животного. Ребёнок должен определить, где оно обитает, и если совпадает с его картинкой, «поселить» у себя, показав карточку воспитателю.</a:t>
            </a:r>
            <a:endParaRPr lang="ru-RU" sz="1400" dirty="0" smtClean="0">
              <a:latin typeface="Times New Roman"/>
              <a:ea typeface="Calibri"/>
              <a:cs typeface="Times New Roman"/>
            </a:endParaRPr>
          </a:p>
          <a:p>
            <a:pPr>
              <a:lnSpc>
                <a:spcPct val="115000"/>
              </a:lnSpc>
              <a:spcAft>
                <a:spcPts val="0"/>
              </a:spcAft>
            </a:pPr>
            <a:r>
              <a:rPr lang="ru-RU" sz="1400" b="1" dirty="0" smtClean="0">
                <a:latin typeface="Times New Roman"/>
                <a:ea typeface="Times New Roman"/>
                <a:cs typeface="Times New Roman"/>
              </a:rPr>
              <a:t> </a:t>
            </a:r>
            <a:endParaRPr lang="ru-RU" sz="1400" dirty="0" smtClean="0">
              <a:latin typeface="Times New Roman"/>
              <a:ea typeface="Calibri"/>
              <a:cs typeface="Times New Roman"/>
            </a:endParaRPr>
          </a:p>
          <a:p>
            <a:pPr indent="114300">
              <a:spcAft>
                <a:spcPts val="0"/>
              </a:spcAft>
            </a:pPr>
            <a:endParaRPr lang="ru-RU" sz="1400" dirty="0" smtClean="0">
              <a:latin typeface="Times New Roman"/>
              <a:ea typeface="Calibri"/>
              <a:cs typeface="Times New Roman"/>
            </a:endParaRPr>
          </a:p>
          <a:p>
            <a:pPr indent="114300">
              <a:lnSpc>
                <a:spcPct val="115000"/>
              </a:lnSpc>
              <a:spcAft>
                <a:spcPts val="0"/>
              </a:spcAft>
            </a:pPr>
            <a:r>
              <a:rPr lang="ru-RU" sz="1400" dirty="0" smtClean="0">
                <a:latin typeface="Times New Roman"/>
                <a:ea typeface="Times New Roman"/>
                <a:cs typeface="Times New Roman"/>
              </a:rPr>
              <a:t> </a:t>
            </a:r>
            <a:endParaRPr lang="ru-RU" sz="1400" dirty="0" smtClean="0">
              <a:latin typeface="Times New Roman"/>
              <a:ea typeface="Calibri"/>
              <a:cs typeface="Times New Roman"/>
            </a:endParaRPr>
          </a:p>
          <a:p>
            <a:pPr indent="114300">
              <a:spcAft>
                <a:spcPts val="0"/>
              </a:spcAft>
            </a:pPr>
            <a:endParaRPr lang="ru-RU" sz="1400" dirty="0" smtClean="0">
              <a:latin typeface="Times New Roman"/>
              <a:ea typeface="Calibri"/>
              <a:cs typeface="Times New Roman"/>
            </a:endParaRPr>
          </a:p>
          <a:p>
            <a:pPr indent="114300">
              <a:spcAft>
                <a:spcPts val="0"/>
              </a:spcAft>
            </a:pPr>
            <a:r>
              <a:rPr lang="ru-RU" sz="1400" dirty="0" smtClean="0">
                <a:latin typeface="Times New Roman"/>
                <a:ea typeface="Times New Roman"/>
                <a:cs typeface="Times New Roman"/>
              </a:rPr>
              <a:t> </a:t>
            </a:r>
            <a:endParaRPr lang="ru-RU" sz="1400" dirty="0" smtClean="0">
              <a:latin typeface="Times New Roman"/>
              <a:ea typeface="Calibri"/>
              <a:cs typeface="Times New Roman"/>
            </a:endParaRPr>
          </a:p>
          <a:p>
            <a:pPr algn="ctr">
              <a:lnSpc>
                <a:spcPct val="115000"/>
              </a:lnSpc>
              <a:spcAft>
                <a:spcPts val="0"/>
              </a:spcAft>
            </a:pPr>
            <a:r>
              <a:rPr lang="ru-RU" sz="2000" b="1" i="1" dirty="0" smtClean="0">
                <a:solidFill>
                  <a:srgbClr val="FF0000"/>
                </a:solidFill>
                <a:latin typeface="Times New Roman"/>
                <a:ea typeface="Times New Roman"/>
                <a:cs typeface="Times New Roman"/>
              </a:rPr>
              <a:t> </a:t>
            </a:r>
            <a:endParaRPr lang="ru-RU" sz="1400" dirty="0" smtClean="0">
              <a:latin typeface="Times New Roman"/>
              <a:ea typeface="Calibri"/>
              <a:cs typeface="Times New Roman"/>
            </a:endParaRPr>
          </a:p>
          <a:p>
            <a:pPr indent="114300">
              <a:spcAft>
                <a:spcPts val="0"/>
              </a:spcAft>
            </a:pPr>
            <a:endParaRPr lang="ru-RU" sz="1400" dirty="0" smtClean="0">
              <a:latin typeface="Times New Roman"/>
              <a:ea typeface="Calibri"/>
              <a:cs typeface="Times New Roman"/>
            </a:endParaRPr>
          </a:p>
          <a:p>
            <a:endParaRPr lang="ru-RU"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06118175.jpg"/>
          <p:cNvPicPr>
            <a:picLocks noChangeAspect="1"/>
          </p:cNvPicPr>
          <p:nvPr/>
        </p:nvPicPr>
        <p:blipFill>
          <a:blip r:embed="rId2" cstate="print"/>
          <a:stretch>
            <a:fillRect/>
          </a:stretch>
        </p:blipFill>
        <p:spPr>
          <a:xfrm>
            <a:off x="0" y="0"/>
            <a:ext cx="6858000" cy="9144000"/>
          </a:xfrm>
          <a:prstGeom prst="rect">
            <a:avLst/>
          </a:prstGeom>
        </p:spPr>
      </p:pic>
      <p:sp>
        <p:nvSpPr>
          <p:cNvPr id="3" name="TextBox 2"/>
          <p:cNvSpPr txBox="1"/>
          <p:nvPr/>
        </p:nvSpPr>
        <p:spPr>
          <a:xfrm>
            <a:off x="332656" y="539552"/>
            <a:ext cx="6192688" cy="8925520"/>
          </a:xfrm>
          <a:prstGeom prst="rect">
            <a:avLst/>
          </a:prstGeom>
          <a:noFill/>
        </p:spPr>
        <p:txBody>
          <a:bodyPr wrap="square" rtlCol="0">
            <a:spAutoFit/>
          </a:bodyPr>
          <a:lstStyle/>
          <a:p>
            <a:pPr algn="ctr"/>
            <a:r>
              <a:rPr lang="ru-RU" sz="2000" b="1" i="1" dirty="0">
                <a:solidFill>
                  <a:srgbClr val="FF0000"/>
                </a:solidFill>
                <a:latin typeface="Times New Roman" pitchFamily="18" charset="0"/>
                <a:cs typeface="Times New Roman" pitchFamily="18" charset="0"/>
              </a:rPr>
              <a:t>Похожи – не похожи</a:t>
            </a:r>
            <a:endParaRPr lang="ru-RU" sz="2000" dirty="0">
              <a:solidFill>
                <a:srgbClr val="FF0000"/>
              </a:solidFill>
              <a:latin typeface="Times New Roman" pitchFamily="18" charset="0"/>
              <a:cs typeface="Times New Roman" pitchFamily="18" charset="0"/>
            </a:endParaRPr>
          </a:p>
          <a:p>
            <a:pPr algn="just"/>
            <a:r>
              <a:rPr lang="ru-RU" sz="1400" b="1" i="1" dirty="0">
                <a:latin typeface="Times New Roman" pitchFamily="18" charset="0"/>
                <a:cs typeface="Times New Roman" pitchFamily="18" charset="0"/>
              </a:rPr>
              <a:t>Цель игры:</a:t>
            </a:r>
            <a:r>
              <a:rPr lang="ru-RU" sz="1400" dirty="0">
                <a:latin typeface="Times New Roman" pitchFamily="18" charset="0"/>
                <a:cs typeface="Times New Roman" pitchFamily="18" charset="0"/>
              </a:rPr>
              <a:t> развивать у детей умение абстрагировать, обобщать, выделять предметы, сходные по одним свойствам и отличные по другим, сопоставлять, сравнивать предметы либо изображения.</a:t>
            </a:r>
          </a:p>
          <a:p>
            <a:pPr algn="just"/>
            <a:r>
              <a:rPr lang="ru-RU" sz="1400" b="1" i="1" dirty="0">
                <a:latin typeface="Times New Roman" pitchFamily="18" charset="0"/>
                <a:cs typeface="Times New Roman" pitchFamily="18" charset="0"/>
              </a:rPr>
              <a:t>Материал:</a:t>
            </a:r>
            <a:r>
              <a:rPr lang="ru-RU" sz="1400" dirty="0">
                <a:latin typeface="Times New Roman" pitchFamily="18" charset="0"/>
                <a:cs typeface="Times New Roman" pitchFamily="18" charset="0"/>
              </a:rPr>
              <a:t> игровой лист (экран) с тремя «окнами-прорезями», в которые вставляются ленты с условными обозначениями свойств; ленты-полоски с обозначением свойств предметов. В первое и третье «окно» вставляются полоски с изображением предметов, во второе – полоска с обозначением свойств.</a:t>
            </a:r>
          </a:p>
          <a:p>
            <a:pPr algn="just"/>
            <a:r>
              <a:rPr lang="ru-RU" sz="1400" b="1" i="1" dirty="0">
                <a:latin typeface="Times New Roman" pitchFamily="18" charset="0"/>
                <a:cs typeface="Times New Roman" pitchFamily="18" charset="0"/>
              </a:rPr>
              <a:t>Вариант 1.</a:t>
            </a:r>
            <a:r>
              <a:rPr lang="ru-RU" sz="1400" dirty="0">
                <a:latin typeface="Times New Roman" pitchFamily="18" charset="0"/>
                <a:cs typeface="Times New Roman" pitchFamily="18" charset="0"/>
              </a:rPr>
              <a:t> Ребёнку предлагается установить «экран» так, чтобы в первом и третьем окне разместились предметы, обладающие свойством, указанным во втором окне. На начальном этапе освоения игры свойство задаётся взрослым, затем дети самостоятельно могут устанавливать понравившийся признак. Например, первое окно – яблоко, второе окно – круг, третье окно – мяч.</a:t>
            </a:r>
          </a:p>
          <a:p>
            <a:pPr algn="just"/>
            <a:r>
              <a:rPr lang="ru-RU" sz="1400" b="1" i="1" dirty="0">
                <a:latin typeface="Times New Roman" pitchFamily="18" charset="0"/>
                <a:cs typeface="Times New Roman" pitchFamily="18" charset="0"/>
              </a:rPr>
              <a:t>Вариант 2.</a:t>
            </a:r>
            <a:r>
              <a:rPr lang="ru-RU" sz="1400" dirty="0">
                <a:latin typeface="Times New Roman" pitchFamily="18" charset="0"/>
                <a:cs typeface="Times New Roman" pitchFamily="18" charset="0"/>
              </a:rPr>
              <a:t> Один ребёнок устанавливает первое окно, второй – выбирает и устанавливает свойство, которым данный предмет обладает, третий – должен подобрать предмет, подходящий к первому и второму окну. За каждый верный выбор дети получают фишку. После первого тура дети меняются местами.</a:t>
            </a:r>
          </a:p>
          <a:p>
            <a:pPr algn="just"/>
            <a:r>
              <a:rPr lang="ru-RU" sz="1400" b="1" i="1" dirty="0">
                <a:latin typeface="Times New Roman" pitchFamily="18" charset="0"/>
                <a:cs typeface="Times New Roman" pitchFamily="18" charset="0"/>
              </a:rPr>
              <a:t>Вариант 3.</a:t>
            </a:r>
            <a:r>
              <a:rPr lang="ru-RU" sz="1400" dirty="0">
                <a:latin typeface="Times New Roman" pitchFamily="18" charset="0"/>
                <a:cs typeface="Times New Roman" pitchFamily="18" charset="0"/>
              </a:rPr>
              <a:t> Используется на заключительных этапах освоения. Играть можно с большой группой детей. Ребёнок загадывает «загадку» - выстраивает в первом и третьем окне изображения обладающие общим свойством, при этом второе окно скрыто. Остальные дети догадываются, чем изображённые предметы похожи. Ребёнок, верно назвавший общее свойство, получает право открыть второе окно или загадать новую загадку</a:t>
            </a:r>
            <a:r>
              <a:rPr lang="ru-RU" sz="1400" dirty="0" smtClean="0">
                <a:latin typeface="Times New Roman" pitchFamily="18" charset="0"/>
                <a:cs typeface="Times New Roman" pitchFamily="18" charset="0"/>
              </a:rPr>
              <a:t>.</a:t>
            </a:r>
          </a:p>
          <a:p>
            <a:pPr algn="ctr">
              <a:lnSpc>
                <a:spcPct val="115000"/>
              </a:lnSpc>
              <a:spcAft>
                <a:spcPts val="0"/>
              </a:spcAft>
            </a:pPr>
            <a:r>
              <a:rPr lang="ru-RU" sz="2000" b="1" i="1" dirty="0" smtClean="0">
                <a:solidFill>
                  <a:srgbClr val="FF0000"/>
                </a:solidFill>
                <a:latin typeface="Times New Roman"/>
                <a:ea typeface="Times New Roman"/>
                <a:cs typeface="Times New Roman"/>
              </a:rPr>
              <a:t>Выбери нужное</a:t>
            </a:r>
            <a:endParaRPr lang="ru-RU" sz="1400" dirty="0" smtClean="0">
              <a:latin typeface="Times New Roman"/>
              <a:ea typeface="Calibri"/>
              <a:cs typeface="Times New Roman"/>
            </a:endParaRPr>
          </a:p>
          <a:p>
            <a:pPr indent="114300" algn="just">
              <a:spcAft>
                <a:spcPts val="0"/>
              </a:spcAft>
            </a:pPr>
            <a:r>
              <a:rPr lang="ru-RU" sz="1400" dirty="0" smtClean="0">
                <a:latin typeface="Times New Roman"/>
                <a:ea typeface="Times New Roman"/>
                <a:cs typeface="Times New Roman"/>
              </a:rPr>
              <a:t>На столе рассыпаны предметные картинки. Воспитатель называет какое-либо свойство или признак, а дети должны выбрать как можно больше предметов, которые этим свойством обладают. Например: «зелёный» - это могут быть картинки листочка, дерева, огурца, капусты, кузнечика, ящерицы и т.д. Или: «влажный» - вода, роса, облако, туман, иней и т.д.</a:t>
            </a:r>
          </a:p>
          <a:p>
            <a:pPr algn="ctr">
              <a:lnSpc>
                <a:spcPct val="115000"/>
              </a:lnSpc>
              <a:spcAft>
                <a:spcPts val="0"/>
              </a:spcAft>
            </a:pPr>
            <a:r>
              <a:rPr lang="ru-RU" sz="2000" b="1" i="1" dirty="0" smtClean="0">
                <a:solidFill>
                  <a:srgbClr val="FF0000"/>
                </a:solidFill>
                <a:latin typeface="Times New Roman"/>
                <a:ea typeface="Times New Roman"/>
                <a:cs typeface="Times New Roman"/>
              </a:rPr>
              <a:t>Летает, плавает, бегает</a:t>
            </a:r>
            <a:endParaRPr lang="ru-RU" sz="1400" dirty="0" smtClean="0">
              <a:latin typeface="Times New Roman"/>
              <a:ea typeface="Calibri"/>
              <a:cs typeface="Times New Roman"/>
            </a:endParaRPr>
          </a:p>
          <a:p>
            <a:pPr indent="114300">
              <a:spcAft>
                <a:spcPts val="0"/>
              </a:spcAft>
            </a:pPr>
            <a:r>
              <a:rPr lang="ru-RU" sz="1400" dirty="0" smtClean="0">
                <a:latin typeface="Times New Roman"/>
                <a:ea typeface="Times New Roman"/>
                <a:cs typeface="Times New Roman"/>
              </a:rPr>
              <a:t>Воспитатель показывает или называет детям объект живой природы. Дети должны изобразить способ передвижения этого объекта. Например: при слове «зайчик» дети начинают бежать (или прыгать) на месте; при слове «карась» - имитируют плывущую рыбу; при слове «воробей» - изображают полёт птицы.</a:t>
            </a:r>
            <a:endParaRPr lang="ru-RU" sz="1400" dirty="0" smtClean="0">
              <a:latin typeface="Times New Roman"/>
              <a:ea typeface="Calibri"/>
              <a:cs typeface="Times New Roman"/>
            </a:endParaRPr>
          </a:p>
          <a:p>
            <a:pPr indent="114300">
              <a:spcAft>
                <a:spcPts val="0"/>
              </a:spcAft>
            </a:pPr>
            <a:endParaRPr lang="ru-RU" sz="1400" dirty="0" smtClean="0">
              <a:latin typeface="Times New Roman"/>
              <a:ea typeface="Calibri"/>
              <a:cs typeface="Times New Roman"/>
            </a:endParaRPr>
          </a:p>
          <a:p>
            <a:pPr>
              <a:spcAft>
                <a:spcPts val="0"/>
              </a:spcAft>
            </a:pPr>
            <a:r>
              <a:rPr lang="ru-RU" sz="1400" b="1" dirty="0" smtClean="0">
                <a:latin typeface="Times New Roman"/>
                <a:ea typeface="Times New Roman"/>
                <a:cs typeface="Times New Roman"/>
              </a:rPr>
              <a:t> </a:t>
            </a:r>
            <a:endParaRPr lang="ru-RU" sz="1400" dirty="0" smtClean="0">
              <a:latin typeface="Times New Roman"/>
              <a:ea typeface="Calibri"/>
              <a:cs typeface="Times New Roman"/>
            </a:endParaRPr>
          </a:p>
          <a:p>
            <a:endParaRPr lang="ru-RU" sz="1400" dirty="0"/>
          </a:p>
          <a:p>
            <a:endParaRPr lang="ru-RU"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06118175.jpg"/>
          <p:cNvPicPr>
            <a:picLocks noChangeAspect="1"/>
          </p:cNvPicPr>
          <p:nvPr/>
        </p:nvPicPr>
        <p:blipFill>
          <a:blip r:embed="rId2" cstate="print"/>
          <a:stretch>
            <a:fillRect/>
          </a:stretch>
        </p:blipFill>
        <p:spPr>
          <a:xfrm>
            <a:off x="0" y="0"/>
            <a:ext cx="6858000" cy="9144000"/>
          </a:xfrm>
          <a:prstGeom prst="rect">
            <a:avLst/>
          </a:prstGeom>
        </p:spPr>
      </p:pic>
      <p:sp>
        <p:nvSpPr>
          <p:cNvPr id="3" name="TextBox 2"/>
          <p:cNvSpPr txBox="1"/>
          <p:nvPr/>
        </p:nvSpPr>
        <p:spPr>
          <a:xfrm>
            <a:off x="332656" y="539552"/>
            <a:ext cx="6264696" cy="8710077"/>
          </a:xfrm>
          <a:prstGeom prst="rect">
            <a:avLst/>
          </a:prstGeom>
          <a:noFill/>
        </p:spPr>
        <p:txBody>
          <a:bodyPr wrap="square" rtlCol="0">
            <a:spAutoFit/>
          </a:bodyPr>
          <a:lstStyle/>
          <a:p>
            <a:pPr algn="ctr"/>
            <a:r>
              <a:rPr lang="ru-RU" sz="2000" b="1" i="1" dirty="0">
                <a:solidFill>
                  <a:srgbClr val="FF0000"/>
                </a:solidFill>
                <a:latin typeface="Times New Roman" pitchFamily="18" charset="0"/>
                <a:cs typeface="Times New Roman" pitchFamily="18" charset="0"/>
              </a:rPr>
              <a:t>Игра-сказка «Фрукты и овощи»</a:t>
            </a:r>
            <a:endParaRPr lang="ru-RU" sz="2000" dirty="0">
              <a:solidFill>
                <a:srgbClr val="FF0000"/>
              </a:solidFill>
              <a:latin typeface="Times New Roman" pitchFamily="18" charset="0"/>
              <a:cs typeface="Times New Roman" pitchFamily="18" charset="0"/>
            </a:endParaRPr>
          </a:p>
          <a:p>
            <a:r>
              <a:rPr lang="ru-RU" sz="1400" b="1" i="1" dirty="0">
                <a:latin typeface="Times New Roman" pitchFamily="18" charset="0"/>
                <a:cs typeface="Times New Roman" pitchFamily="18" charset="0"/>
              </a:rPr>
              <a:t>Наглядный материал:</a:t>
            </a:r>
            <a:r>
              <a:rPr lang="ru-RU" sz="1400" dirty="0">
                <a:latin typeface="Times New Roman" pitchFamily="18" charset="0"/>
                <a:cs typeface="Times New Roman" pitchFamily="18" charset="0"/>
              </a:rPr>
              <a:t> картинки с изображением овощей.</a:t>
            </a:r>
          </a:p>
          <a:p>
            <a:r>
              <a:rPr lang="ru-RU" sz="1400" dirty="0">
                <a:latin typeface="Times New Roman" pitchFamily="18" charset="0"/>
                <a:cs typeface="Times New Roman" pitchFamily="18" charset="0"/>
              </a:rPr>
              <a:t>Воспитатель рассказывает:</a:t>
            </a:r>
            <a:br>
              <a:rPr lang="ru-RU" sz="1400" dirty="0">
                <a:latin typeface="Times New Roman" pitchFamily="18" charset="0"/>
                <a:cs typeface="Times New Roman" pitchFamily="18" charset="0"/>
              </a:rPr>
            </a:br>
            <a:r>
              <a:rPr lang="ru-RU" sz="1400" dirty="0">
                <a:latin typeface="Times New Roman" pitchFamily="18" charset="0"/>
                <a:cs typeface="Times New Roman" pitchFamily="18" charset="0"/>
              </a:rPr>
              <a:t>- Решил однажды помидор собрать войско из овощей. Пришли к нему горох, капуста, огурец, морковь, свекла, луковица, картофель, репа. (Педагог поочерёдно выставляет на стенд картинки с изображением этих овощей) И сказал им помидор: «Много желающих оказалось, поэтому ставлю такое условие: в первую очередь в войско моё пойдут лишь те овощи, в названии которых слышаться такие же звуки, что и в моём названии - помидор».</a:t>
            </a:r>
            <a:br>
              <a:rPr lang="ru-RU" sz="1400" dirty="0">
                <a:latin typeface="Times New Roman" pitchFamily="18" charset="0"/>
                <a:cs typeface="Times New Roman" pitchFamily="18" charset="0"/>
              </a:rPr>
            </a:br>
            <a:r>
              <a:rPr lang="ru-RU" sz="1400" dirty="0">
                <a:latin typeface="Times New Roman" pitchFamily="18" charset="0"/>
                <a:cs typeface="Times New Roman" pitchFamily="18" charset="0"/>
              </a:rPr>
              <a:t>- Как вы думаете, дети, какие овощи откликнулись на его призыв?</a:t>
            </a:r>
            <a:br>
              <a:rPr lang="ru-RU" sz="1400" dirty="0">
                <a:latin typeface="Times New Roman" pitchFamily="18" charset="0"/>
                <a:cs typeface="Times New Roman" pitchFamily="18" charset="0"/>
              </a:rPr>
            </a:br>
            <a:r>
              <a:rPr lang="ru-RU" sz="1400" dirty="0">
                <a:latin typeface="Times New Roman" pitchFamily="18" charset="0"/>
                <a:cs typeface="Times New Roman" pitchFamily="18" charset="0"/>
              </a:rPr>
              <a:t>Дети называют, выделяя голосом нужные звуки: горох, морковь, картофель, репа, огурец, и объясняют, что в этих словах есть звуки </a:t>
            </a:r>
            <a:r>
              <a:rPr lang="ru-RU" sz="1400" dirty="0" err="1">
                <a:latin typeface="Times New Roman" pitchFamily="18" charset="0"/>
                <a:cs typeface="Times New Roman" pitchFamily="18" charset="0"/>
              </a:rPr>
              <a:t>р</a:t>
            </a:r>
            <a:r>
              <a:rPr lang="ru-RU" sz="1400" dirty="0">
                <a:latin typeface="Times New Roman" pitchFamily="18" charset="0"/>
                <a:cs typeface="Times New Roman" pitchFamily="18" charset="0"/>
              </a:rPr>
              <a:t>, п, как в слове помидор. Картинки с изображением названных овощей воспитатель передвигает на стенде поближе к помидору.</a:t>
            </a:r>
            <a:br>
              <a:rPr lang="ru-RU" sz="1400" dirty="0">
                <a:latin typeface="Times New Roman" pitchFamily="18" charset="0"/>
                <a:cs typeface="Times New Roman" pitchFamily="18" charset="0"/>
              </a:rPr>
            </a:br>
            <a:r>
              <a:rPr lang="ru-RU" sz="1400" dirty="0">
                <a:latin typeface="Times New Roman" pitchFamily="18" charset="0"/>
                <a:cs typeface="Times New Roman" pitchFamily="18" charset="0"/>
              </a:rPr>
              <a:t>Проводит помидор различные тренировки с горохом, морковью, картофелем, репой. Хорошо им! А остальные овощи опечалились: звуки, из которых состоят их названия, никак не подходят к звукам помидора, и решили они просить помидора сменить условие. Помидор согласился: «Будь по-вашему! Приходите теперь те, в названии которых столько же частей, сколько и в моём названии».</a:t>
            </a:r>
            <a:br>
              <a:rPr lang="ru-RU" sz="1400" dirty="0">
                <a:latin typeface="Times New Roman" pitchFamily="18" charset="0"/>
                <a:cs typeface="Times New Roman" pitchFamily="18" charset="0"/>
              </a:rPr>
            </a:br>
            <a:r>
              <a:rPr lang="ru-RU" sz="1400" dirty="0">
                <a:latin typeface="Times New Roman" pitchFamily="18" charset="0"/>
                <a:cs typeface="Times New Roman" pitchFamily="18" charset="0"/>
              </a:rPr>
              <a:t>- Как вы думаете, дети, кто теперь откликнулся?</a:t>
            </a:r>
            <a:br>
              <a:rPr lang="ru-RU" sz="1400" dirty="0">
                <a:latin typeface="Times New Roman" pitchFamily="18" charset="0"/>
                <a:cs typeface="Times New Roman" pitchFamily="18" charset="0"/>
              </a:rPr>
            </a:br>
            <a:r>
              <a:rPr lang="ru-RU" sz="1400" dirty="0">
                <a:latin typeface="Times New Roman" pitchFamily="18" charset="0"/>
                <a:cs typeface="Times New Roman" pitchFamily="18" charset="0"/>
              </a:rPr>
              <a:t>Сообща выясняется, сколько частей в слове помидор и в названии оставшихся овощей. Каждый отвечающий подробно поясняет, что в словах помидор и, например, капуста одинаковое количество слогов. Картинки с изображением этих растений также передвигаются в сторону помидора.</a:t>
            </a:r>
            <a:br>
              <a:rPr lang="ru-RU" sz="1400" dirty="0">
                <a:latin typeface="Times New Roman" pitchFamily="18" charset="0"/>
                <a:cs typeface="Times New Roman" pitchFamily="18" charset="0"/>
              </a:rPr>
            </a:br>
            <a:r>
              <a:rPr lang="ru-RU" sz="1400" dirty="0">
                <a:latin typeface="Times New Roman" pitchFamily="18" charset="0"/>
                <a:cs typeface="Times New Roman" pitchFamily="18" charset="0"/>
              </a:rPr>
              <a:t>- Но ещё больше опечалились лук и свекла. Как вы думаете, дети, почему? Дети объясняют, что количество частей в названии не такое, как у помидора, и звуки не совпадают.</a:t>
            </a:r>
            <a:br>
              <a:rPr lang="ru-RU" sz="1400" dirty="0">
                <a:latin typeface="Times New Roman" pitchFamily="18" charset="0"/>
                <a:cs typeface="Times New Roman" pitchFamily="18" charset="0"/>
              </a:rPr>
            </a:br>
            <a:r>
              <a:rPr lang="ru-RU" sz="1400" dirty="0">
                <a:latin typeface="Times New Roman" pitchFamily="18" charset="0"/>
                <a:cs typeface="Times New Roman" pitchFamily="18" charset="0"/>
              </a:rPr>
              <a:t>- Как помочь им. Ребята? Какое новое условие мог бы предложить им помидор, чтобы и эти овощи вошли в его войско?</a:t>
            </a:r>
            <a:br>
              <a:rPr lang="ru-RU" sz="1400" dirty="0">
                <a:latin typeface="Times New Roman" pitchFamily="18" charset="0"/>
                <a:cs typeface="Times New Roman" pitchFamily="18" charset="0"/>
              </a:rPr>
            </a:br>
            <a:r>
              <a:rPr lang="ru-RU" sz="1400" dirty="0">
                <a:latin typeface="Times New Roman" pitchFamily="18" charset="0"/>
                <a:cs typeface="Times New Roman" pitchFamily="18" charset="0"/>
              </a:rPr>
              <a:t>Воспитатель должен подвести детей к тому, чтобы они сами сформулировали такие условия: «Пусть приходят те овощи, в названии которых ударение в первой части» или «Принимаем в войско тех, в названии которых слышаться одинаковые звуки (лук, свекла)». Для этого он может предложить детям послушать и сравнить, где ударение в оставшихся словах – названиях овощей, сравнить их звуковой состав.</a:t>
            </a:r>
            <a:br>
              <a:rPr lang="ru-RU" sz="1400" dirty="0">
                <a:latin typeface="Times New Roman" pitchFamily="18" charset="0"/>
                <a:cs typeface="Times New Roman" pitchFamily="18" charset="0"/>
              </a:rPr>
            </a:br>
            <a:r>
              <a:rPr lang="ru-RU" sz="1400" dirty="0">
                <a:latin typeface="Times New Roman" pitchFamily="18" charset="0"/>
                <a:cs typeface="Times New Roman" pitchFamily="18" charset="0"/>
              </a:rPr>
              <a:t>- Все овощи стали воинами, и огорчений больше не было! – заключает воспитатель.</a:t>
            </a:r>
          </a:p>
          <a:p>
            <a:r>
              <a:rPr lang="ru-RU" dirty="0"/>
              <a:t> </a:t>
            </a:r>
          </a:p>
          <a:p>
            <a:endParaRPr lang="ru-RU"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06118175.jpg"/>
          <p:cNvPicPr>
            <a:picLocks noChangeAspect="1"/>
          </p:cNvPicPr>
          <p:nvPr/>
        </p:nvPicPr>
        <p:blipFill>
          <a:blip r:embed="rId2" cstate="print"/>
          <a:stretch>
            <a:fillRect/>
          </a:stretch>
        </p:blipFill>
        <p:spPr>
          <a:xfrm>
            <a:off x="0" y="0"/>
            <a:ext cx="6858000" cy="9144000"/>
          </a:xfrm>
          <a:prstGeom prst="rect">
            <a:avLst/>
          </a:prstGeom>
        </p:spPr>
      </p:pic>
      <p:sp>
        <p:nvSpPr>
          <p:cNvPr id="3" name="TextBox 2"/>
          <p:cNvSpPr txBox="1"/>
          <p:nvPr/>
        </p:nvSpPr>
        <p:spPr>
          <a:xfrm>
            <a:off x="332656" y="395536"/>
            <a:ext cx="6192688" cy="9813456"/>
          </a:xfrm>
          <a:prstGeom prst="rect">
            <a:avLst/>
          </a:prstGeom>
          <a:noFill/>
        </p:spPr>
        <p:txBody>
          <a:bodyPr wrap="square" rtlCol="0">
            <a:spAutoFit/>
          </a:bodyPr>
          <a:lstStyle/>
          <a:p>
            <a:pPr algn="ctr">
              <a:lnSpc>
                <a:spcPct val="115000"/>
              </a:lnSpc>
              <a:spcAft>
                <a:spcPts val="0"/>
              </a:spcAft>
            </a:pPr>
            <a:r>
              <a:rPr lang="ru-RU" sz="2000" b="1" i="1" dirty="0" smtClean="0">
                <a:solidFill>
                  <a:srgbClr val="FF0000"/>
                </a:solidFill>
                <a:latin typeface="Times New Roman"/>
                <a:ea typeface="Times New Roman"/>
                <a:cs typeface="Times New Roman"/>
              </a:rPr>
              <a:t>Береги природу</a:t>
            </a:r>
            <a:endParaRPr lang="ru-RU" sz="2000" dirty="0" smtClean="0">
              <a:latin typeface="Times New Roman"/>
              <a:ea typeface="Calibri"/>
              <a:cs typeface="Times New Roman"/>
            </a:endParaRPr>
          </a:p>
          <a:p>
            <a:pPr indent="114300">
              <a:spcAft>
                <a:spcPts val="0"/>
              </a:spcAft>
            </a:pPr>
            <a:r>
              <a:rPr lang="ru-RU" sz="1400" dirty="0" smtClean="0">
                <a:latin typeface="Times New Roman"/>
                <a:ea typeface="Times New Roman"/>
                <a:cs typeface="Times New Roman"/>
              </a:rPr>
              <a:t>На столе или наборном полотне картинки, изображающие растения, птиц, зверей, человека, солнца, воды и т.д. Воспитатель убирает одну из картинок, и дети должны рассказать, что произойдёт с оставшимися живыми объектами, если на Земле не будет спрятанного объекта. Например: убирает птицу – что будет с остальными животными, с человеком, с растениями и т.д.</a:t>
            </a:r>
          </a:p>
          <a:p>
            <a:pPr algn="ctr">
              <a:lnSpc>
                <a:spcPct val="115000"/>
              </a:lnSpc>
              <a:spcAft>
                <a:spcPts val="0"/>
              </a:spcAft>
            </a:pPr>
            <a:r>
              <a:rPr lang="ru-RU" sz="2000" b="1" i="1" dirty="0" smtClean="0">
                <a:solidFill>
                  <a:srgbClr val="FF0000"/>
                </a:solidFill>
                <a:latin typeface="Times New Roman"/>
                <a:ea typeface="Calibri"/>
                <a:cs typeface="Times New Roman"/>
              </a:rPr>
              <a:t>Беги в дом, какой назову</a:t>
            </a:r>
            <a:endParaRPr lang="ru-RU" sz="1400" dirty="0" smtClean="0">
              <a:latin typeface="Times New Roman"/>
              <a:ea typeface="Calibri"/>
              <a:cs typeface="Times New Roman"/>
            </a:endParaRPr>
          </a:p>
          <a:p>
            <a:pPr algn="just">
              <a:spcAft>
                <a:spcPts val="0"/>
              </a:spcAft>
            </a:pPr>
            <a:r>
              <a:rPr lang="ru-RU" sz="1400" b="1" i="1" dirty="0" smtClean="0">
                <a:latin typeface="Times New Roman"/>
                <a:ea typeface="Calibri"/>
                <a:cs typeface="Times New Roman"/>
              </a:rPr>
              <a:t>Цель:</a:t>
            </a:r>
            <a:r>
              <a:rPr lang="ru-RU" sz="1400" dirty="0" smtClean="0">
                <a:latin typeface="Times New Roman"/>
                <a:ea typeface="Calibri"/>
                <a:cs typeface="Times New Roman"/>
              </a:rPr>
              <a:t> Найти дерево по описанию.</a:t>
            </a:r>
          </a:p>
          <a:p>
            <a:pPr algn="just">
              <a:spcAft>
                <a:spcPts val="0"/>
              </a:spcAft>
            </a:pPr>
            <a:r>
              <a:rPr lang="ru-RU" sz="1400" b="1" i="1" dirty="0" smtClean="0">
                <a:latin typeface="Times New Roman"/>
                <a:ea typeface="Calibri"/>
                <a:cs typeface="Times New Roman"/>
              </a:rPr>
              <a:t>Игровое правило:</a:t>
            </a:r>
            <a:r>
              <a:rPr lang="ru-RU" sz="1400" dirty="0" smtClean="0">
                <a:latin typeface="Times New Roman"/>
                <a:ea typeface="Calibri"/>
                <a:cs typeface="Times New Roman"/>
              </a:rPr>
              <a:t> Около одного и того же дерева долго стоять нельзя.</a:t>
            </a:r>
          </a:p>
          <a:p>
            <a:pPr algn="just">
              <a:spcAft>
                <a:spcPts val="0"/>
              </a:spcAft>
            </a:pPr>
            <a:r>
              <a:rPr lang="ru-RU" sz="1400" b="1" i="1" dirty="0" smtClean="0">
                <a:latin typeface="Times New Roman"/>
                <a:ea typeface="Calibri"/>
                <a:cs typeface="Times New Roman"/>
              </a:rPr>
              <a:t>Описание:</a:t>
            </a:r>
            <a:r>
              <a:rPr lang="ru-RU" sz="1400" dirty="0" smtClean="0">
                <a:latin typeface="Times New Roman"/>
                <a:ea typeface="Calibri"/>
                <a:cs typeface="Times New Roman"/>
              </a:rPr>
              <a:t> Игру проводят по типу «</a:t>
            </a:r>
            <a:r>
              <a:rPr lang="ru-RU" sz="1400" dirty="0" err="1" smtClean="0">
                <a:latin typeface="Times New Roman"/>
                <a:ea typeface="Calibri"/>
                <a:cs typeface="Times New Roman"/>
              </a:rPr>
              <a:t>ловишки</a:t>
            </a:r>
            <a:r>
              <a:rPr lang="ru-RU" sz="1400" dirty="0" smtClean="0">
                <a:latin typeface="Times New Roman"/>
                <a:ea typeface="Calibri"/>
                <a:cs typeface="Times New Roman"/>
              </a:rPr>
              <a:t>». Кого-либо из детей назначают ловишкой, все остальные убегают от него и спасаются около названного воспитателем дерева, например, около берёзы. Детям можно перебегать от одной берёзы к другой. Тот, кого поймает ловишка, становится водящим.</a:t>
            </a:r>
          </a:p>
          <a:p>
            <a:pPr algn="just">
              <a:spcAft>
                <a:spcPts val="0"/>
              </a:spcAft>
            </a:pPr>
            <a:r>
              <a:rPr lang="ru-RU" sz="1400" dirty="0" smtClean="0">
                <a:latin typeface="Times New Roman"/>
                <a:ea typeface="Calibri"/>
                <a:cs typeface="Times New Roman"/>
              </a:rPr>
              <a:t>При повторении игры название дерева каждый раз меняют.</a:t>
            </a:r>
          </a:p>
          <a:p>
            <a:pPr algn="ctr">
              <a:lnSpc>
                <a:spcPct val="115000"/>
              </a:lnSpc>
              <a:spcAft>
                <a:spcPts val="0"/>
              </a:spcAft>
            </a:pPr>
            <a:r>
              <a:rPr lang="ru-RU" sz="2000" b="1" i="1" dirty="0" smtClean="0">
                <a:solidFill>
                  <a:srgbClr val="FF0000"/>
                </a:solidFill>
                <a:latin typeface="Times New Roman"/>
                <a:ea typeface="Calibri"/>
                <a:cs typeface="Times New Roman"/>
              </a:rPr>
              <a:t>Опиши, я отгадаю</a:t>
            </a:r>
            <a:endParaRPr lang="ru-RU" sz="1400" dirty="0" smtClean="0">
              <a:latin typeface="Times New Roman"/>
              <a:ea typeface="Calibri"/>
              <a:cs typeface="Times New Roman"/>
            </a:endParaRPr>
          </a:p>
          <a:p>
            <a:pPr algn="just">
              <a:spcAft>
                <a:spcPts val="0"/>
              </a:spcAft>
            </a:pPr>
            <a:r>
              <a:rPr lang="ru-RU" sz="1400" b="1" i="1" dirty="0" smtClean="0">
                <a:latin typeface="Times New Roman"/>
                <a:ea typeface="Calibri"/>
                <a:cs typeface="Times New Roman"/>
              </a:rPr>
              <a:t>Цель:</a:t>
            </a:r>
            <a:r>
              <a:rPr lang="ru-RU" sz="1400" dirty="0" smtClean="0">
                <a:latin typeface="Times New Roman"/>
                <a:ea typeface="Calibri"/>
                <a:cs typeface="Times New Roman"/>
              </a:rPr>
              <a:t> Учить детей классифицировать овощи и фрукты по их признакам.</a:t>
            </a:r>
          </a:p>
          <a:p>
            <a:pPr algn="just">
              <a:spcAft>
                <a:spcPts val="0"/>
              </a:spcAft>
            </a:pPr>
            <a:r>
              <a:rPr lang="ru-RU" sz="1400" b="1" i="1" dirty="0" smtClean="0">
                <a:latin typeface="Times New Roman"/>
                <a:ea typeface="Calibri"/>
                <a:cs typeface="Times New Roman"/>
              </a:rPr>
              <a:t>Игровые правила:</a:t>
            </a:r>
            <a:r>
              <a:rPr lang="ru-RU" sz="1400" dirty="0" smtClean="0">
                <a:latin typeface="Times New Roman"/>
                <a:ea typeface="Calibri"/>
                <a:cs typeface="Times New Roman"/>
              </a:rPr>
              <a:t> Нельзя называть то, что описывают. Отвечать на вопросы воспитателя следует чётко и определённо.</a:t>
            </a:r>
          </a:p>
          <a:p>
            <a:pPr algn="just">
              <a:spcAft>
                <a:spcPts val="0"/>
              </a:spcAft>
            </a:pPr>
            <a:r>
              <a:rPr lang="ru-RU" sz="1400" b="1" i="1" dirty="0" smtClean="0">
                <a:latin typeface="Times New Roman"/>
                <a:ea typeface="Calibri"/>
                <a:cs typeface="Times New Roman"/>
              </a:rPr>
              <a:t>Оборудование:</a:t>
            </a:r>
            <a:r>
              <a:rPr lang="ru-RU" sz="1400" dirty="0" smtClean="0">
                <a:latin typeface="Times New Roman"/>
                <a:ea typeface="Calibri"/>
                <a:cs typeface="Times New Roman"/>
              </a:rPr>
              <a:t> овощи и фрукты раскладывают на столе. Стул воспитателя ставят таким образом, чтобы растения ему не были видны.</a:t>
            </a:r>
          </a:p>
          <a:p>
            <a:pPr algn="just">
              <a:spcAft>
                <a:spcPts val="0"/>
              </a:spcAft>
            </a:pPr>
            <a:r>
              <a:rPr lang="ru-RU" sz="1400" b="1" i="1" dirty="0" smtClean="0">
                <a:latin typeface="Times New Roman"/>
                <a:ea typeface="Calibri"/>
                <a:cs typeface="Times New Roman"/>
              </a:rPr>
              <a:t>Описание:</a:t>
            </a:r>
            <a:r>
              <a:rPr lang="ru-RU" sz="1400" dirty="0" smtClean="0">
                <a:latin typeface="Times New Roman"/>
                <a:ea typeface="Calibri"/>
                <a:cs typeface="Times New Roman"/>
              </a:rPr>
              <a:t> Воспитатель говорит детям: «Из овощей, что лежат на столе, выберите один. Я буду спрашивать, какой он, а вы отвечайте. Только не говорите его название. Я попробую отгадать по вашим ответам».</a:t>
            </a:r>
          </a:p>
          <a:p>
            <a:pPr algn="just">
              <a:spcAft>
                <a:spcPts val="0"/>
              </a:spcAft>
            </a:pPr>
            <a:r>
              <a:rPr lang="ru-RU" sz="1400" dirty="0" smtClean="0">
                <a:latin typeface="Times New Roman"/>
                <a:ea typeface="Calibri"/>
                <a:cs typeface="Times New Roman"/>
              </a:rPr>
              <a:t>Затем, он начинает задавать вопросы в определённой последовательности: «Какой он формы? Везде как шарик? Ямки есть? Какого цвета и т.д.»</a:t>
            </a:r>
          </a:p>
          <a:p>
            <a:pPr algn="just"/>
            <a:r>
              <a:rPr lang="ru-RU" sz="1400" dirty="0" smtClean="0">
                <a:latin typeface="Times New Roman"/>
                <a:ea typeface="Calibri"/>
                <a:cs typeface="Times New Roman"/>
              </a:rPr>
              <a:t>Дети подробно отвечают на вопросы. После того, как ребята расскажут о характерных признаках предмета, воспитатель отгадывает загадку.</a:t>
            </a:r>
            <a:r>
              <a:rPr lang="ru-RU" sz="1400" b="1" i="1" dirty="0"/>
              <a:t> </a:t>
            </a:r>
            <a:endParaRPr lang="ru-RU" sz="1400" b="1" i="1" dirty="0" smtClean="0"/>
          </a:p>
          <a:p>
            <a:pPr algn="ctr"/>
            <a:r>
              <a:rPr lang="ru-RU" sz="2000" b="1" i="1" dirty="0" smtClean="0">
                <a:solidFill>
                  <a:srgbClr val="FF0000"/>
                </a:solidFill>
                <a:latin typeface="Times New Roman" pitchFamily="18" charset="0"/>
                <a:cs typeface="Times New Roman" pitchFamily="18" charset="0"/>
              </a:rPr>
              <a:t>Знаешь </a:t>
            </a:r>
            <a:r>
              <a:rPr lang="ru-RU" sz="2000" b="1" i="1" dirty="0">
                <a:solidFill>
                  <a:srgbClr val="FF0000"/>
                </a:solidFill>
                <a:latin typeface="Times New Roman" pitchFamily="18" charset="0"/>
                <a:cs typeface="Times New Roman" pitchFamily="18" charset="0"/>
              </a:rPr>
              <a:t>ли ты?</a:t>
            </a:r>
            <a:endParaRPr lang="ru-RU" sz="2000" dirty="0">
              <a:solidFill>
                <a:srgbClr val="FF0000"/>
              </a:solidFill>
              <a:latin typeface="Times New Roman" pitchFamily="18" charset="0"/>
              <a:cs typeface="Times New Roman" pitchFamily="18" charset="0"/>
            </a:endParaRPr>
          </a:p>
          <a:p>
            <a:pPr algn="just"/>
            <a:r>
              <a:rPr lang="ru-RU" sz="1400" b="1" i="1" dirty="0"/>
              <a:t> </a:t>
            </a:r>
            <a:r>
              <a:rPr lang="ru-RU" sz="1400" b="1" i="1" dirty="0">
                <a:latin typeface="Times New Roman" pitchFamily="18" charset="0"/>
                <a:cs typeface="Times New Roman" pitchFamily="18" charset="0"/>
              </a:rPr>
              <a:t>Цель:</a:t>
            </a:r>
            <a:r>
              <a:rPr lang="ru-RU" sz="1400" dirty="0">
                <a:latin typeface="Times New Roman" pitchFamily="18" charset="0"/>
                <a:cs typeface="Times New Roman" pitchFamily="18" charset="0"/>
              </a:rPr>
              <a:t> Обогащать словарный запас детей названиями животных, закреплять знания моделей, умение принимать участие в совместной игре.</a:t>
            </a:r>
          </a:p>
          <a:p>
            <a:pPr algn="just"/>
            <a:r>
              <a:rPr lang="ru-RU" sz="1400" b="1" i="1" dirty="0">
                <a:latin typeface="Times New Roman" pitchFamily="18" charset="0"/>
                <a:cs typeface="Times New Roman" pitchFamily="18" charset="0"/>
              </a:rPr>
              <a:t>Описание:</a:t>
            </a:r>
            <a:r>
              <a:rPr lang="ru-RU" sz="1400" dirty="0">
                <a:latin typeface="Times New Roman" pitchFamily="18" charset="0"/>
                <a:cs typeface="Times New Roman" pitchFamily="18" charset="0"/>
              </a:rPr>
              <a:t> Приготовить фишки: в первом ряду – звери, во втором ряду – птицы, в третьем ряду – рыбы, в четвёртом ряду – насекомые.</a:t>
            </a:r>
          </a:p>
          <a:p>
            <a:pPr algn="just"/>
            <a:r>
              <a:rPr lang="ru-RU" sz="1400" dirty="0">
                <a:latin typeface="Times New Roman" pitchFamily="18" charset="0"/>
                <a:cs typeface="Times New Roman" pitchFamily="18" charset="0"/>
              </a:rPr>
              <a:t>Играющие поочерёдно называют сначала зверей, затем птиц и т.д. и выкладывают при правильном ответе фишку в ряд. Выигрывает игрок, выложивший правильно большее количество фишек.</a:t>
            </a:r>
          </a:p>
          <a:p>
            <a:pPr algn="just"/>
            <a:r>
              <a:rPr lang="ru-RU" sz="1400" dirty="0">
                <a:latin typeface="Times New Roman" pitchFamily="18" charset="0"/>
                <a:cs typeface="Times New Roman" pitchFamily="18" charset="0"/>
              </a:rPr>
              <a:t> </a:t>
            </a:r>
          </a:p>
          <a:p>
            <a:pPr>
              <a:spcAft>
                <a:spcPts val="0"/>
              </a:spcAft>
            </a:pPr>
            <a:endParaRPr lang="ru-RU" sz="1400" dirty="0" smtClean="0">
              <a:latin typeface="Times New Roman"/>
              <a:ea typeface="Calibri"/>
              <a:cs typeface="Times New Roman"/>
            </a:endParaRPr>
          </a:p>
          <a:p>
            <a:pPr>
              <a:spcAft>
                <a:spcPts val="0"/>
              </a:spcAft>
            </a:pPr>
            <a:endParaRPr lang="ru-RU" sz="1400" dirty="0" smtClean="0">
              <a:latin typeface="Times New Roman"/>
              <a:ea typeface="Calibri"/>
              <a:cs typeface="Times New Roman"/>
            </a:endParaRPr>
          </a:p>
          <a:p>
            <a:pPr indent="114300">
              <a:spcAft>
                <a:spcPts val="0"/>
              </a:spcAft>
            </a:pPr>
            <a:endParaRPr lang="ru-RU" sz="1400" dirty="0" smtClean="0">
              <a:latin typeface="Times New Roman"/>
              <a:ea typeface="Calibri"/>
              <a:cs typeface="Times New Roman"/>
            </a:endParaRPr>
          </a:p>
          <a:p>
            <a:pPr indent="114300">
              <a:spcAft>
                <a:spcPts val="0"/>
              </a:spcAft>
            </a:pPr>
            <a:endParaRPr lang="ru-RU" sz="1400" dirty="0" smtClean="0">
              <a:latin typeface="Times New Roman"/>
              <a:ea typeface="Calibri"/>
              <a:cs typeface="Times New Roman"/>
            </a:endParaRPr>
          </a:p>
          <a:p>
            <a:pPr indent="114300">
              <a:lnSpc>
                <a:spcPct val="115000"/>
              </a:lnSpc>
              <a:spcAft>
                <a:spcPts val="0"/>
              </a:spcAft>
            </a:pPr>
            <a:r>
              <a:rPr lang="ru-RU" dirty="0" smtClean="0">
                <a:latin typeface="Times New Roman"/>
                <a:ea typeface="Times New Roman"/>
                <a:cs typeface="Times New Roman"/>
              </a:rPr>
              <a:t> </a:t>
            </a:r>
            <a:endParaRPr lang="ru-RU" dirty="0" smtClean="0">
              <a:latin typeface="Times New Roman"/>
              <a:ea typeface="Calibri"/>
              <a:cs typeface="Times New Roman"/>
            </a:endParaRPr>
          </a:p>
          <a:p>
            <a:endParaRPr lang="ru-RU"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06118175.jpg"/>
          <p:cNvPicPr>
            <a:picLocks noChangeAspect="1"/>
          </p:cNvPicPr>
          <p:nvPr/>
        </p:nvPicPr>
        <p:blipFill>
          <a:blip r:embed="rId2" cstate="print"/>
          <a:stretch>
            <a:fillRect/>
          </a:stretch>
        </p:blipFill>
        <p:spPr>
          <a:xfrm>
            <a:off x="0" y="0"/>
            <a:ext cx="6858000" cy="9144000"/>
          </a:xfrm>
          <a:prstGeom prst="rect">
            <a:avLst/>
          </a:prstGeom>
        </p:spPr>
      </p:pic>
      <p:sp>
        <p:nvSpPr>
          <p:cNvPr id="3" name="TextBox 2"/>
          <p:cNvSpPr txBox="1"/>
          <p:nvPr/>
        </p:nvSpPr>
        <p:spPr>
          <a:xfrm>
            <a:off x="620688" y="539552"/>
            <a:ext cx="5616624" cy="2000548"/>
          </a:xfrm>
          <a:prstGeom prst="rect">
            <a:avLst/>
          </a:prstGeom>
          <a:noFill/>
        </p:spPr>
        <p:txBody>
          <a:bodyPr wrap="square" rtlCol="0">
            <a:spAutoFit/>
          </a:bodyPr>
          <a:lstStyle/>
          <a:p>
            <a:pPr algn="ctr"/>
            <a:r>
              <a:rPr lang="ru-RU" sz="3200" b="1" dirty="0" smtClean="0">
                <a:solidFill>
                  <a:srgbClr val="FF0000"/>
                </a:solidFill>
                <a:latin typeface="Times New Roman" pitchFamily="18" charset="0"/>
                <a:cs typeface="Times New Roman" pitchFamily="18" charset="0"/>
              </a:rPr>
              <a:t>Список экологических игр</a:t>
            </a:r>
          </a:p>
          <a:p>
            <a:endParaRPr lang="ru-RU" sz="1100" dirty="0" smtClean="0">
              <a:latin typeface="Times New Roman" pitchFamily="18" charset="0"/>
              <a:cs typeface="Times New Roman" pitchFamily="18" charset="0"/>
            </a:endParaRPr>
          </a:p>
          <a:p>
            <a:endParaRPr lang="ru-RU" sz="1100" dirty="0" smtClean="0">
              <a:latin typeface="Times New Roman" pitchFamily="18" charset="0"/>
              <a:cs typeface="Times New Roman" pitchFamily="18" charset="0"/>
            </a:endParaRPr>
          </a:p>
          <a:p>
            <a:endParaRPr lang="ru-RU" sz="1200" dirty="0" smtClean="0">
              <a:latin typeface="Times New Roman"/>
              <a:ea typeface="Calibri"/>
              <a:cs typeface="Times New Roman"/>
            </a:endParaRPr>
          </a:p>
          <a:p>
            <a:endParaRPr lang="ru-RU" sz="1600" dirty="0" smtClean="0">
              <a:latin typeface="Times New Roman"/>
              <a:ea typeface="Calibri"/>
              <a:cs typeface="Times New Roman"/>
            </a:endParaRPr>
          </a:p>
          <a:p>
            <a:endParaRPr lang="ru-RU" dirty="0" smtClean="0">
              <a:latin typeface="Times New Roman"/>
              <a:ea typeface="Calibri"/>
              <a:cs typeface="Times New Roman"/>
            </a:endParaRPr>
          </a:p>
          <a:p>
            <a:endParaRPr lang="ru-RU" sz="2400" dirty="0">
              <a:latin typeface="Times New Roman" pitchFamily="18" charset="0"/>
              <a:cs typeface="Times New Roman" pitchFamily="18" charset="0"/>
            </a:endParaRPr>
          </a:p>
        </p:txBody>
      </p:sp>
      <p:sp>
        <p:nvSpPr>
          <p:cNvPr id="4" name="TextBox 3"/>
          <p:cNvSpPr txBox="1"/>
          <p:nvPr/>
        </p:nvSpPr>
        <p:spPr>
          <a:xfrm>
            <a:off x="548680" y="1403648"/>
            <a:ext cx="2880320" cy="6894195"/>
          </a:xfrm>
          <a:prstGeom prst="rect">
            <a:avLst/>
          </a:prstGeom>
          <a:noFill/>
        </p:spPr>
        <p:txBody>
          <a:bodyPr wrap="square" rtlCol="0">
            <a:spAutoFit/>
          </a:bodyPr>
          <a:lstStyle/>
          <a:p>
            <a:r>
              <a:rPr lang="ru-RU" sz="1600" dirty="0" smtClean="0">
                <a:latin typeface="Times New Roman" pitchFamily="18" charset="0"/>
                <a:cs typeface="Times New Roman" pitchFamily="18" charset="0"/>
              </a:rPr>
              <a:t>1. Море</a:t>
            </a:r>
          </a:p>
          <a:p>
            <a:r>
              <a:rPr lang="ru-RU" dirty="0" smtClean="0">
                <a:latin typeface="Times New Roman" pitchFamily="18" charset="0"/>
                <a:cs typeface="Times New Roman" pitchFamily="18" charset="0"/>
              </a:rPr>
              <a:t>2</a:t>
            </a:r>
            <a:r>
              <a:rPr lang="ru-RU" sz="1600" dirty="0" smtClean="0">
                <a:latin typeface="Times New Roman" pitchFamily="18" charset="0"/>
                <a:cs typeface="Times New Roman" pitchFamily="18" charset="0"/>
              </a:rPr>
              <a:t>. Изобрази</a:t>
            </a:r>
          </a:p>
          <a:p>
            <a:r>
              <a:rPr lang="ru-RU" sz="1600" dirty="0" smtClean="0">
                <a:latin typeface="Times New Roman" pitchFamily="18" charset="0"/>
                <a:cs typeface="Times New Roman" pitchFamily="18" charset="0"/>
              </a:rPr>
              <a:t>3. Пластическая игра "Танец бабочек".</a:t>
            </a:r>
          </a:p>
          <a:p>
            <a:r>
              <a:rPr lang="ru-RU" sz="1600" dirty="0" smtClean="0">
                <a:latin typeface="Times New Roman" pitchFamily="18" charset="0"/>
                <a:cs typeface="Times New Roman" pitchFamily="18" charset="0"/>
              </a:rPr>
              <a:t>4. Чья птица улетит дальше?</a:t>
            </a:r>
          </a:p>
          <a:p>
            <a:r>
              <a:rPr lang="ru-RU" sz="1600" dirty="0" smtClean="0">
                <a:latin typeface="Times New Roman" pitchFamily="18" charset="0"/>
                <a:cs typeface="Times New Roman" pitchFamily="18" charset="0"/>
              </a:rPr>
              <a:t>5. Журавли-журавли</a:t>
            </a:r>
          </a:p>
          <a:p>
            <a:r>
              <a:rPr lang="ru-RU" sz="1600" dirty="0" smtClean="0">
                <a:latin typeface="Times New Roman" pitchFamily="18" charset="0"/>
                <a:cs typeface="Times New Roman" pitchFamily="18" charset="0"/>
              </a:rPr>
              <a:t>6. </a:t>
            </a:r>
            <a:r>
              <a:rPr lang="ru-RU" sz="1600" dirty="0" smtClean="0">
                <a:latin typeface="Times New Roman"/>
                <a:ea typeface="Calibri"/>
                <a:cs typeface="Times New Roman"/>
              </a:rPr>
              <a:t>Ласточки и мошки </a:t>
            </a:r>
          </a:p>
          <a:p>
            <a:r>
              <a:rPr lang="ru-RU" sz="1600" dirty="0" smtClean="0">
                <a:latin typeface="Times New Roman" pitchFamily="18" charset="0"/>
                <a:cs typeface="Times New Roman" pitchFamily="18" charset="0"/>
              </a:rPr>
              <a:t>7.</a:t>
            </a:r>
            <a:r>
              <a:rPr lang="ru-RU" sz="1600" dirty="0" smtClean="0">
                <a:latin typeface="Times New Roman"/>
                <a:ea typeface="Calibri"/>
                <a:cs typeface="Times New Roman"/>
              </a:rPr>
              <a:t> Птица без гнезда</a:t>
            </a:r>
          </a:p>
          <a:p>
            <a:r>
              <a:rPr lang="ru-RU" sz="1600" dirty="0" smtClean="0">
                <a:latin typeface="Times New Roman"/>
                <a:cs typeface="Times New Roman"/>
              </a:rPr>
              <a:t>8.</a:t>
            </a:r>
            <a:r>
              <a:rPr lang="ru-RU" sz="1600" dirty="0" smtClean="0">
                <a:latin typeface="Times New Roman"/>
                <a:ea typeface="Times New Roman"/>
                <a:cs typeface="Times New Roman"/>
              </a:rPr>
              <a:t> Какого растения не стало?</a:t>
            </a:r>
          </a:p>
          <a:p>
            <a:r>
              <a:rPr lang="ru-RU" sz="1600" dirty="0" smtClean="0">
                <a:latin typeface="Times New Roman"/>
                <a:ea typeface="Calibri"/>
                <a:cs typeface="Times New Roman"/>
              </a:rPr>
              <a:t>9. Пищевые цепочки на лугу</a:t>
            </a:r>
          </a:p>
          <a:p>
            <a:r>
              <a:rPr lang="ru-RU" sz="1600" dirty="0" smtClean="0">
                <a:latin typeface="Times New Roman"/>
                <a:ea typeface="Calibri"/>
                <a:cs typeface="Times New Roman"/>
              </a:rPr>
              <a:t>10. Пищевые цепочки водоёма</a:t>
            </a:r>
          </a:p>
          <a:p>
            <a:r>
              <a:rPr lang="ru-RU" sz="1600" dirty="0" smtClean="0">
                <a:latin typeface="Times New Roman"/>
                <a:ea typeface="Calibri"/>
                <a:cs typeface="Times New Roman"/>
              </a:rPr>
              <a:t>11. Пищевые цепочки в лесу</a:t>
            </a:r>
          </a:p>
          <a:p>
            <a:r>
              <a:rPr lang="ru-RU" sz="1600" dirty="0" smtClean="0">
                <a:latin typeface="Times New Roman"/>
                <a:ea typeface="Calibri"/>
                <a:cs typeface="Times New Roman"/>
              </a:rPr>
              <a:t>12. С чем нельзя в лес ходить?</a:t>
            </a:r>
          </a:p>
          <a:p>
            <a:r>
              <a:rPr lang="ru-RU" sz="1600" dirty="0" smtClean="0">
                <a:latin typeface="Times New Roman"/>
                <a:ea typeface="Calibri"/>
                <a:cs typeface="Times New Roman"/>
              </a:rPr>
              <a:t>13. </a:t>
            </a:r>
            <a:r>
              <a:rPr lang="ru-RU" sz="1600" dirty="0" smtClean="0">
                <a:latin typeface="Times New Roman"/>
                <a:ea typeface="Times New Roman"/>
                <a:cs typeface="Times New Roman"/>
              </a:rPr>
              <a:t>Что было бы, если из леса исчезли…</a:t>
            </a:r>
            <a:endParaRPr lang="ru-RU" sz="1600" dirty="0" smtClean="0">
              <a:latin typeface="Times New Roman"/>
              <a:ea typeface="Calibri"/>
              <a:cs typeface="Times New Roman"/>
            </a:endParaRPr>
          </a:p>
          <a:p>
            <a:r>
              <a:rPr lang="ru-RU" sz="1600" dirty="0" smtClean="0">
                <a:latin typeface="Times New Roman"/>
                <a:ea typeface="Calibri"/>
                <a:cs typeface="Times New Roman"/>
              </a:rPr>
              <a:t>14. </a:t>
            </a:r>
            <a:r>
              <a:rPr lang="ru-RU" sz="1600" dirty="0" smtClean="0">
                <a:latin typeface="Times New Roman"/>
                <a:ea typeface="Times New Roman"/>
                <a:cs typeface="Times New Roman"/>
              </a:rPr>
              <a:t>Где что зреет?</a:t>
            </a:r>
            <a:endParaRPr lang="ru-RU" sz="1600" dirty="0" smtClean="0">
              <a:latin typeface="Times New Roman"/>
              <a:ea typeface="Calibri"/>
              <a:cs typeface="Times New Roman"/>
            </a:endParaRPr>
          </a:p>
          <a:p>
            <a:r>
              <a:rPr lang="ru-RU" sz="1600" dirty="0" smtClean="0">
                <a:latin typeface="Times New Roman"/>
                <a:ea typeface="Calibri"/>
                <a:cs typeface="Times New Roman"/>
              </a:rPr>
              <a:t>15. </a:t>
            </a:r>
            <a:r>
              <a:rPr lang="ru-RU" sz="1600" dirty="0" smtClean="0">
                <a:latin typeface="Times New Roman"/>
                <a:ea typeface="Times New Roman"/>
                <a:cs typeface="Times New Roman"/>
              </a:rPr>
              <a:t>Угадай, что в руке?</a:t>
            </a:r>
            <a:endParaRPr lang="ru-RU" sz="1600" dirty="0" smtClean="0">
              <a:latin typeface="Times New Roman"/>
              <a:ea typeface="Calibri"/>
              <a:cs typeface="Times New Roman"/>
            </a:endParaRPr>
          </a:p>
          <a:p>
            <a:r>
              <a:rPr lang="ru-RU" sz="1600" dirty="0" smtClean="0">
                <a:latin typeface="Times New Roman"/>
                <a:ea typeface="Calibri"/>
                <a:cs typeface="Times New Roman"/>
              </a:rPr>
              <a:t>16. </a:t>
            </a:r>
            <a:r>
              <a:rPr lang="ru-RU" sz="1600" dirty="0" smtClean="0">
                <a:latin typeface="Times New Roman"/>
                <a:ea typeface="Times New Roman"/>
                <a:cs typeface="Times New Roman"/>
              </a:rPr>
              <a:t>Цветочный магазин</a:t>
            </a:r>
            <a:endParaRPr lang="ru-RU" sz="1600" dirty="0" smtClean="0">
              <a:latin typeface="Times New Roman"/>
              <a:ea typeface="Calibri"/>
              <a:cs typeface="Times New Roman"/>
            </a:endParaRPr>
          </a:p>
          <a:p>
            <a:r>
              <a:rPr lang="ru-RU" sz="1600" dirty="0" smtClean="0">
                <a:latin typeface="Times New Roman"/>
                <a:ea typeface="Calibri"/>
                <a:cs typeface="Times New Roman"/>
              </a:rPr>
              <a:t>17. </a:t>
            </a:r>
            <a:r>
              <a:rPr lang="ru-RU" sz="1600" dirty="0" smtClean="0">
                <a:latin typeface="Times New Roman"/>
                <a:ea typeface="Times New Roman"/>
                <a:cs typeface="Times New Roman"/>
              </a:rPr>
              <a:t>Распределение плодов по цвету</a:t>
            </a:r>
            <a:endParaRPr lang="ru-RU" sz="1600" dirty="0" smtClean="0">
              <a:latin typeface="Times New Roman"/>
              <a:ea typeface="Calibri"/>
              <a:cs typeface="Times New Roman"/>
            </a:endParaRPr>
          </a:p>
          <a:p>
            <a:r>
              <a:rPr lang="ru-RU" sz="1600" dirty="0" smtClean="0">
                <a:latin typeface="Times New Roman"/>
                <a:ea typeface="Calibri"/>
                <a:cs typeface="Times New Roman"/>
              </a:rPr>
              <a:t>18. </a:t>
            </a:r>
            <a:r>
              <a:rPr lang="ru-RU" sz="1600" dirty="0" smtClean="0">
                <a:latin typeface="Times New Roman"/>
                <a:ea typeface="Times New Roman"/>
                <a:cs typeface="Times New Roman"/>
              </a:rPr>
              <a:t>Распределение плодов по форме и вкусу</a:t>
            </a:r>
          </a:p>
          <a:p>
            <a:r>
              <a:rPr lang="ru-RU" sz="1600" dirty="0" smtClean="0">
                <a:latin typeface="Times New Roman"/>
                <a:ea typeface="Calibri"/>
                <a:cs typeface="Times New Roman"/>
              </a:rPr>
              <a:t>19. </a:t>
            </a:r>
            <a:r>
              <a:rPr lang="ru-RU" sz="1600" dirty="0" smtClean="0">
                <a:latin typeface="Times New Roman"/>
                <a:ea typeface="Times New Roman"/>
                <a:cs typeface="Times New Roman"/>
              </a:rPr>
              <a:t>Вершки-корешки</a:t>
            </a:r>
            <a:endParaRPr lang="ru-RU" sz="1600" dirty="0" smtClean="0">
              <a:latin typeface="Times New Roman"/>
              <a:ea typeface="Calibri"/>
              <a:cs typeface="Times New Roman"/>
            </a:endParaRPr>
          </a:p>
          <a:p>
            <a:r>
              <a:rPr lang="ru-RU" sz="1600" dirty="0" smtClean="0">
                <a:latin typeface="Times New Roman"/>
                <a:ea typeface="Calibri"/>
                <a:cs typeface="Times New Roman"/>
              </a:rPr>
              <a:t>20. </a:t>
            </a:r>
            <a:r>
              <a:rPr lang="ru-RU" sz="1600" dirty="0" smtClean="0">
                <a:latin typeface="Times New Roman"/>
                <a:ea typeface="Times New Roman"/>
                <a:cs typeface="Times New Roman"/>
              </a:rPr>
              <a:t>Узнай и назови</a:t>
            </a:r>
          </a:p>
          <a:p>
            <a:r>
              <a:rPr lang="ru-RU" sz="1600" dirty="0" smtClean="0">
                <a:latin typeface="Times New Roman"/>
                <a:ea typeface="Calibri"/>
                <a:cs typeface="Times New Roman"/>
              </a:rPr>
              <a:t>21. </a:t>
            </a:r>
            <a:r>
              <a:rPr lang="ru-RU" sz="1600" dirty="0" smtClean="0">
                <a:latin typeface="Times New Roman"/>
                <a:ea typeface="Times New Roman"/>
                <a:cs typeface="Times New Roman"/>
              </a:rPr>
              <a:t>Чудесный мешочек</a:t>
            </a:r>
            <a:endParaRPr lang="ru-RU" sz="1600" dirty="0" smtClean="0">
              <a:latin typeface="Times New Roman"/>
              <a:ea typeface="Calibri"/>
              <a:cs typeface="Times New Roman"/>
            </a:endParaRPr>
          </a:p>
          <a:p>
            <a:r>
              <a:rPr lang="ru-RU" sz="1600" dirty="0" smtClean="0">
                <a:latin typeface="Times New Roman"/>
                <a:ea typeface="Calibri"/>
                <a:cs typeface="Times New Roman"/>
              </a:rPr>
              <a:t>22. </a:t>
            </a:r>
            <a:r>
              <a:rPr lang="ru-RU" sz="1600" dirty="0" smtClean="0">
                <a:latin typeface="Times New Roman"/>
                <a:ea typeface="Times New Roman"/>
                <a:cs typeface="Times New Roman"/>
              </a:rPr>
              <a:t> Где спряталась рыбк</a:t>
            </a:r>
            <a:r>
              <a:rPr lang="ru-RU" dirty="0" smtClean="0">
                <a:latin typeface="Times New Roman"/>
                <a:ea typeface="Times New Roman"/>
                <a:cs typeface="Times New Roman"/>
              </a:rPr>
              <a:t>а</a:t>
            </a:r>
            <a:endParaRPr lang="ru-RU" dirty="0" smtClean="0">
              <a:latin typeface="Times New Roman"/>
              <a:ea typeface="Calibri"/>
              <a:cs typeface="Times New Roman"/>
            </a:endParaRPr>
          </a:p>
          <a:p>
            <a:endParaRPr lang="ru-RU" dirty="0"/>
          </a:p>
        </p:txBody>
      </p:sp>
      <p:sp>
        <p:nvSpPr>
          <p:cNvPr id="5" name="TextBox 4"/>
          <p:cNvSpPr txBox="1"/>
          <p:nvPr/>
        </p:nvSpPr>
        <p:spPr>
          <a:xfrm>
            <a:off x="3501008" y="1403648"/>
            <a:ext cx="2880320" cy="6032421"/>
          </a:xfrm>
          <a:prstGeom prst="rect">
            <a:avLst/>
          </a:prstGeom>
          <a:noFill/>
        </p:spPr>
        <p:txBody>
          <a:bodyPr wrap="square" rtlCol="0">
            <a:spAutoFit/>
          </a:bodyPr>
          <a:lstStyle/>
          <a:p>
            <a:r>
              <a:rPr lang="ru-RU" sz="1600" dirty="0" smtClean="0">
                <a:latin typeface="Times New Roman" pitchFamily="18" charset="0"/>
                <a:ea typeface="Calibri"/>
                <a:cs typeface="Times New Roman" pitchFamily="18" charset="0"/>
              </a:rPr>
              <a:t>23. </a:t>
            </a:r>
            <a:r>
              <a:rPr lang="ru-RU" sz="1600" dirty="0" smtClean="0">
                <a:latin typeface="Times New Roman" pitchFamily="18" charset="0"/>
                <a:ea typeface="Times New Roman"/>
                <a:cs typeface="Times New Roman" pitchFamily="18" charset="0"/>
              </a:rPr>
              <a:t>Да – нет</a:t>
            </a:r>
            <a:endParaRPr lang="ru-RU" sz="1600" dirty="0" smtClean="0">
              <a:latin typeface="Times New Roman" pitchFamily="18" charset="0"/>
              <a:ea typeface="Calibri"/>
              <a:cs typeface="Times New Roman" pitchFamily="18" charset="0"/>
            </a:endParaRPr>
          </a:p>
          <a:p>
            <a:r>
              <a:rPr lang="ru-RU" sz="1600" dirty="0" smtClean="0">
                <a:latin typeface="Times New Roman" pitchFamily="18" charset="0"/>
                <a:ea typeface="Calibri"/>
                <a:cs typeface="Times New Roman" pitchFamily="18" charset="0"/>
              </a:rPr>
              <a:t>24. </a:t>
            </a:r>
            <a:r>
              <a:rPr lang="ru-RU" sz="1600" dirty="0" smtClean="0">
                <a:latin typeface="Times New Roman" pitchFamily="18" charset="0"/>
                <a:ea typeface="Times New Roman"/>
                <a:cs typeface="Times New Roman" pitchFamily="18" charset="0"/>
              </a:rPr>
              <a:t>Где снежинки?</a:t>
            </a:r>
            <a:endParaRPr lang="ru-RU" sz="1600" dirty="0" smtClean="0">
              <a:latin typeface="Times New Roman" pitchFamily="18" charset="0"/>
              <a:ea typeface="Calibri"/>
              <a:cs typeface="Times New Roman" pitchFamily="18" charset="0"/>
            </a:endParaRPr>
          </a:p>
          <a:p>
            <a:r>
              <a:rPr lang="ru-RU" sz="1600" dirty="0" smtClean="0">
                <a:latin typeface="Times New Roman" pitchFamily="18" charset="0"/>
                <a:ea typeface="Calibri"/>
                <a:cs typeface="Times New Roman" pitchFamily="18" charset="0"/>
              </a:rPr>
              <a:t>25. </a:t>
            </a:r>
            <a:r>
              <a:rPr lang="ru-RU" sz="1600" dirty="0" smtClean="0">
                <a:latin typeface="Times New Roman" pitchFamily="18" charset="0"/>
                <a:ea typeface="Times New Roman"/>
                <a:cs typeface="Times New Roman" pitchFamily="18" charset="0"/>
              </a:rPr>
              <a:t>Назовите растение</a:t>
            </a:r>
            <a:endParaRPr lang="ru-RU" sz="1600" dirty="0" smtClean="0">
              <a:latin typeface="Times New Roman" pitchFamily="18" charset="0"/>
              <a:ea typeface="Calibri"/>
              <a:cs typeface="Times New Roman" pitchFamily="18" charset="0"/>
            </a:endParaRPr>
          </a:p>
          <a:p>
            <a:r>
              <a:rPr lang="ru-RU" sz="1600" dirty="0" smtClean="0">
                <a:latin typeface="Times New Roman" pitchFamily="18" charset="0"/>
                <a:ea typeface="Calibri"/>
                <a:cs typeface="Times New Roman" pitchFamily="18" charset="0"/>
              </a:rPr>
              <a:t>26. </a:t>
            </a:r>
            <a:r>
              <a:rPr lang="ru-RU" sz="1600" dirty="0" smtClean="0">
                <a:latin typeface="Times New Roman" pitchFamily="18" charset="0"/>
                <a:ea typeface="Times New Roman"/>
                <a:cs typeface="Times New Roman" pitchFamily="18" charset="0"/>
              </a:rPr>
              <a:t>Земля, вода, огонь, воздух</a:t>
            </a:r>
            <a:endParaRPr lang="ru-RU" sz="1600" dirty="0" smtClean="0">
              <a:latin typeface="Times New Roman" pitchFamily="18" charset="0"/>
              <a:ea typeface="Calibri"/>
              <a:cs typeface="Times New Roman" pitchFamily="18" charset="0"/>
            </a:endParaRPr>
          </a:p>
          <a:p>
            <a:r>
              <a:rPr lang="ru-RU" sz="1600" dirty="0" smtClean="0">
                <a:latin typeface="Times New Roman" pitchFamily="18" charset="0"/>
                <a:ea typeface="Calibri"/>
                <a:cs typeface="Times New Roman" pitchFamily="18" charset="0"/>
              </a:rPr>
              <a:t>27. </a:t>
            </a:r>
            <a:r>
              <a:rPr lang="ru-RU" sz="1600" dirty="0" smtClean="0">
                <a:latin typeface="Times New Roman" pitchFamily="18" charset="0"/>
                <a:ea typeface="Times New Roman"/>
                <a:cs typeface="Times New Roman" pitchFamily="18" charset="0"/>
              </a:rPr>
              <a:t>Волшебные </a:t>
            </a:r>
            <a:r>
              <a:rPr lang="ru-RU" sz="1600" dirty="0" err="1" smtClean="0">
                <a:latin typeface="Times New Roman" pitchFamily="18" charset="0"/>
                <a:ea typeface="Times New Roman"/>
                <a:cs typeface="Times New Roman" pitchFamily="18" charset="0"/>
              </a:rPr>
              <a:t>экранчики</a:t>
            </a:r>
            <a:endParaRPr lang="ru-RU" sz="1600" dirty="0" smtClean="0">
              <a:latin typeface="Times New Roman" pitchFamily="18" charset="0"/>
              <a:ea typeface="Calibri"/>
              <a:cs typeface="Times New Roman" pitchFamily="18" charset="0"/>
            </a:endParaRPr>
          </a:p>
          <a:p>
            <a:r>
              <a:rPr lang="ru-RU" sz="1600" dirty="0" smtClean="0">
                <a:latin typeface="Times New Roman" pitchFamily="18" charset="0"/>
                <a:ea typeface="Calibri"/>
                <a:cs typeface="Times New Roman" pitchFamily="18" charset="0"/>
              </a:rPr>
              <a:t>28. </a:t>
            </a:r>
            <a:r>
              <a:rPr lang="ru-RU" sz="1600" dirty="0" smtClean="0">
                <a:latin typeface="Times New Roman" pitchFamily="18" charset="0"/>
                <a:ea typeface="Times New Roman"/>
                <a:cs typeface="Times New Roman" pitchFamily="18" charset="0"/>
              </a:rPr>
              <a:t>Четвёртый лишний</a:t>
            </a:r>
            <a:endParaRPr lang="ru-RU" sz="1600" dirty="0" smtClean="0">
              <a:latin typeface="Times New Roman" pitchFamily="18" charset="0"/>
              <a:ea typeface="Calibri"/>
              <a:cs typeface="Times New Roman" pitchFamily="18" charset="0"/>
            </a:endParaRPr>
          </a:p>
          <a:p>
            <a:r>
              <a:rPr lang="ru-RU" sz="1600" dirty="0" smtClean="0">
                <a:latin typeface="Times New Roman" pitchFamily="18" charset="0"/>
                <a:ea typeface="Calibri"/>
                <a:cs typeface="Times New Roman" pitchFamily="18" charset="0"/>
              </a:rPr>
              <a:t>29. </a:t>
            </a:r>
            <a:r>
              <a:rPr lang="ru-RU" sz="1600" dirty="0" smtClean="0">
                <a:latin typeface="Times New Roman" pitchFamily="18" charset="0"/>
                <a:ea typeface="Times New Roman"/>
                <a:cs typeface="Times New Roman" pitchFamily="18" charset="0"/>
              </a:rPr>
              <a:t>Две корзины</a:t>
            </a:r>
          </a:p>
          <a:p>
            <a:r>
              <a:rPr lang="ru-RU" sz="1600" dirty="0" smtClean="0">
                <a:latin typeface="Times New Roman" pitchFamily="18" charset="0"/>
                <a:ea typeface="Calibri"/>
                <a:cs typeface="Times New Roman" pitchFamily="18" charset="0"/>
              </a:rPr>
              <a:t>30. </a:t>
            </a:r>
            <a:r>
              <a:rPr lang="ru-RU" sz="1600" dirty="0" smtClean="0">
                <a:latin typeface="Times New Roman" pitchFamily="18" charset="0"/>
                <a:ea typeface="Times New Roman"/>
                <a:cs typeface="Times New Roman" pitchFamily="18" charset="0"/>
              </a:rPr>
              <a:t>Ходят капельки по кругу</a:t>
            </a:r>
            <a:endParaRPr lang="ru-RU" sz="1600" dirty="0" smtClean="0">
              <a:latin typeface="Times New Roman" pitchFamily="18" charset="0"/>
              <a:ea typeface="Calibri"/>
              <a:cs typeface="Times New Roman" pitchFamily="18" charset="0"/>
            </a:endParaRPr>
          </a:p>
          <a:p>
            <a:r>
              <a:rPr lang="ru-RU" sz="1600" dirty="0" smtClean="0">
                <a:latin typeface="Times New Roman" pitchFamily="18" charset="0"/>
                <a:ea typeface="Calibri"/>
                <a:cs typeface="Times New Roman" pitchFamily="18" charset="0"/>
              </a:rPr>
              <a:t>31. </a:t>
            </a:r>
            <a:r>
              <a:rPr lang="ru-RU" sz="1600" dirty="0" smtClean="0">
                <a:latin typeface="Times New Roman" pitchFamily="18" charset="0"/>
                <a:ea typeface="Times New Roman"/>
                <a:cs typeface="Times New Roman" pitchFamily="18" charset="0"/>
              </a:rPr>
              <a:t>Игра в слова</a:t>
            </a:r>
            <a:endParaRPr lang="ru-RU" sz="1600" dirty="0" smtClean="0">
              <a:latin typeface="Times New Roman" pitchFamily="18" charset="0"/>
              <a:ea typeface="Calibri"/>
              <a:cs typeface="Times New Roman" pitchFamily="18" charset="0"/>
            </a:endParaRPr>
          </a:p>
          <a:p>
            <a:r>
              <a:rPr lang="ru-RU" sz="1600" dirty="0" smtClean="0">
                <a:latin typeface="Times New Roman" pitchFamily="18" charset="0"/>
                <a:ea typeface="Calibri"/>
                <a:cs typeface="Times New Roman" pitchFamily="18" charset="0"/>
              </a:rPr>
              <a:t>32. </a:t>
            </a:r>
            <a:r>
              <a:rPr lang="ru-RU" sz="1600" dirty="0" smtClean="0">
                <a:latin typeface="Times New Roman" pitchFamily="18" charset="0"/>
                <a:ea typeface="Times New Roman"/>
                <a:cs typeface="Times New Roman" pitchFamily="18" charset="0"/>
              </a:rPr>
              <a:t>Игра с мячом «Я знаю»</a:t>
            </a:r>
            <a:endParaRPr lang="ru-RU" sz="1600" dirty="0" smtClean="0">
              <a:latin typeface="Times New Roman" pitchFamily="18" charset="0"/>
              <a:ea typeface="Calibri"/>
              <a:cs typeface="Times New Roman" pitchFamily="18" charset="0"/>
            </a:endParaRPr>
          </a:p>
          <a:p>
            <a:r>
              <a:rPr lang="ru-RU" sz="1600" dirty="0" smtClean="0">
                <a:latin typeface="Times New Roman" pitchFamily="18" charset="0"/>
                <a:ea typeface="Calibri"/>
                <a:cs typeface="Times New Roman" pitchFamily="18" charset="0"/>
              </a:rPr>
              <a:t>33. </a:t>
            </a:r>
            <a:r>
              <a:rPr lang="ru-RU" sz="1600" dirty="0" smtClean="0">
                <a:latin typeface="Times New Roman" pitchFamily="18" charset="0"/>
                <a:ea typeface="Times New Roman"/>
                <a:cs typeface="Times New Roman" pitchFamily="18" charset="0"/>
              </a:rPr>
              <a:t>Птицы, рыбы, звери</a:t>
            </a:r>
            <a:endParaRPr lang="ru-RU" sz="1600" dirty="0" smtClean="0">
              <a:latin typeface="Times New Roman" pitchFamily="18" charset="0"/>
              <a:ea typeface="Calibri"/>
              <a:cs typeface="Times New Roman" pitchFamily="18" charset="0"/>
            </a:endParaRPr>
          </a:p>
          <a:p>
            <a:r>
              <a:rPr lang="ru-RU" sz="1600" dirty="0" smtClean="0">
                <a:latin typeface="Times New Roman" pitchFamily="18" charset="0"/>
                <a:ea typeface="Calibri"/>
                <a:cs typeface="Times New Roman" pitchFamily="18" charset="0"/>
              </a:rPr>
              <a:t>34. </a:t>
            </a:r>
            <a:r>
              <a:rPr lang="ru-RU" sz="1600" dirty="0" smtClean="0">
                <a:latin typeface="Times New Roman" pitchFamily="18" charset="0"/>
                <a:ea typeface="Times New Roman"/>
                <a:cs typeface="Times New Roman" pitchFamily="18" charset="0"/>
              </a:rPr>
              <a:t>Воздух, земля, вода</a:t>
            </a:r>
            <a:endParaRPr lang="ru-RU" sz="1600" dirty="0" smtClean="0">
              <a:latin typeface="Times New Roman" pitchFamily="18" charset="0"/>
              <a:ea typeface="Calibri"/>
              <a:cs typeface="Times New Roman" pitchFamily="18" charset="0"/>
            </a:endParaRPr>
          </a:p>
          <a:p>
            <a:r>
              <a:rPr lang="ru-RU" sz="1600" dirty="0" smtClean="0">
                <a:latin typeface="Times New Roman" pitchFamily="18" charset="0"/>
                <a:ea typeface="Calibri"/>
                <a:cs typeface="Times New Roman" pitchFamily="18" charset="0"/>
              </a:rPr>
              <a:t>35. </a:t>
            </a:r>
            <a:r>
              <a:rPr lang="ru-RU" sz="1600" dirty="0" smtClean="0">
                <a:latin typeface="Times New Roman" pitchFamily="18" charset="0"/>
                <a:ea typeface="Times New Roman"/>
                <a:cs typeface="Times New Roman" pitchFamily="18" charset="0"/>
              </a:rPr>
              <a:t>Цепочка</a:t>
            </a:r>
          </a:p>
          <a:p>
            <a:r>
              <a:rPr lang="ru-RU" sz="1600" dirty="0" smtClean="0">
                <a:latin typeface="Times New Roman" pitchFamily="18" charset="0"/>
                <a:ea typeface="Calibri"/>
                <a:cs typeface="Times New Roman" pitchFamily="18" charset="0"/>
              </a:rPr>
              <a:t>36. </a:t>
            </a:r>
            <a:r>
              <a:rPr lang="ru-RU" sz="1600" dirty="0" smtClean="0">
                <a:latin typeface="Times New Roman" pitchFamily="18" charset="0"/>
                <a:ea typeface="Times New Roman"/>
                <a:cs typeface="Times New Roman" pitchFamily="18" charset="0"/>
              </a:rPr>
              <a:t>Кто, где живёт</a:t>
            </a:r>
            <a:endParaRPr lang="ru-RU" sz="1600" dirty="0" smtClean="0">
              <a:latin typeface="Times New Roman" pitchFamily="18" charset="0"/>
              <a:ea typeface="Calibri"/>
              <a:cs typeface="Times New Roman" pitchFamily="18" charset="0"/>
            </a:endParaRPr>
          </a:p>
          <a:p>
            <a:r>
              <a:rPr lang="ru-RU" sz="1600" dirty="0" smtClean="0">
                <a:latin typeface="Times New Roman" pitchFamily="18" charset="0"/>
                <a:ea typeface="Calibri"/>
                <a:cs typeface="Times New Roman" pitchFamily="18" charset="0"/>
              </a:rPr>
              <a:t>37. </a:t>
            </a:r>
            <a:r>
              <a:rPr lang="ru-RU" sz="1600" dirty="0" smtClean="0">
                <a:latin typeface="Times New Roman" pitchFamily="18" charset="0"/>
                <a:cs typeface="Times New Roman" pitchFamily="18" charset="0"/>
              </a:rPr>
              <a:t>Похожи – не похожи</a:t>
            </a:r>
          </a:p>
          <a:p>
            <a:r>
              <a:rPr lang="ru-RU" sz="1600" dirty="0" smtClean="0">
                <a:latin typeface="Times New Roman" pitchFamily="18" charset="0"/>
                <a:ea typeface="Calibri"/>
                <a:cs typeface="Times New Roman" pitchFamily="18" charset="0"/>
              </a:rPr>
              <a:t>38. </a:t>
            </a:r>
            <a:r>
              <a:rPr lang="ru-RU" sz="1600" dirty="0" smtClean="0">
                <a:latin typeface="Times New Roman" pitchFamily="18" charset="0"/>
                <a:ea typeface="Times New Roman"/>
                <a:cs typeface="Times New Roman" pitchFamily="18" charset="0"/>
              </a:rPr>
              <a:t>Выбери нужное</a:t>
            </a:r>
            <a:endParaRPr lang="ru-RU" sz="1600" dirty="0" smtClean="0">
              <a:latin typeface="Times New Roman" pitchFamily="18" charset="0"/>
              <a:ea typeface="Calibri"/>
              <a:cs typeface="Times New Roman" pitchFamily="18" charset="0"/>
            </a:endParaRPr>
          </a:p>
          <a:p>
            <a:r>
              <a:rPr lang="ru-RU" sz="1600" dirty="0" smtClean="0">
                <a:latin typeface="Times New Roman" pitchFamily="18" charset="0"/>
                <a:ea typeface="Calibri"/>
                <a:cs typeface="Times New Roman" pitchFamily="18" charset="0"/>
              </a:rPr>
              <a:t>39. </a:t>
            </a:r>
            <a:r>
              <a:rPr lang="ru-RU" sz="1600" dirty="0" smtClean="0">
                <a:latin typeface="Times New Roman" pitchFamily="18" charset="0"/>
                <a:ea typeface="Times New Roman"/>
                <a:cs typeface="Times New Roman" pitchFamily="18" charset="0"/>
              </a:rPr>
              <a:t>Летает, плавает, бегает</a:t>
            </a:r>
            <a:endParaRPr lang="ru-RU" sz="1600" dirty="0" smtClean="0">
              <a:latin typeface="Times New Roman" pitchFamily="18" charset="0"/>
              <a:ea typeface="Calibri"/>
              <a:cs typeface="Times New Roman" pitchFamily="18" charset="0"/>
            </a:endParaRPr>
          </a:p>
          <a:p>
            <a:r>
              <a:rPr lang="ru-RU" sz="1600" dirty="0" smtClean="0">
                <a:latin typeface="Times New Roman" pitchFamily="18" charset="0"/>
                <a:ea typeface="Calibri"/>
                <a:cs typeface="Times New Roman" pitchFamily="18" charset="0"/>
              </a:rPr>
              <a:t>40. </a:t>
            </a:r>
            <a:r>
              <a:rPr lang="ru-RU" sz="1600" dirty="0" smtClean="0">
                <a:latin typeface="Times New Roman" pitchFamily="18" charset="0"/>
                <a:cs typeface="Times New Roman" pitchFamily="18" charset="0"/>
              </a:rPr>
              <a:t>Игра-сказка «Фрукты и овощи»</a:t>
            </a:r>
          </a:p>
          <a:p>
            <a:r>
              <a:rPr lang="ru-RU" sz="1600" dirty="0" smtClean="0">
                <a:latin typeface="Times New Roman" pitchFamily="18" charset="0"/>
                <a:cs typeface="Times New Roman" pitchFamily="18" charset="0"/>
              </a:rPr>
              <a:t>41. </a:t>
            </a:r>
            <a:r>
              <a:rPr lang="ru-RU" sz="1600" dirty="0" smtClean="0">
                <a:latin typeface="Times New Roman" pitchFamily="18" charset="0"/>
                <a:ea typeface="Times New Roman"/>
                <a:cs typeface="Times New Roman" pitchFamily="18" charset="0"/>
              </a:rPr>
              <a:t>Береги природу</a:t>
            </a:r>
            <a:endParaRPr lang="ru-RU" sz="1600" dirty="0" smtClean="0">
              <a:latin typeface="Times New Roman" pitchFamily="18" charset="0"/>
              <a:ea typeface="Calibri"/>
              <a:cs typeface="Times New Roman" pitchFamily="18" charset="0"/>
            </a:endParaRPr>
          </a:p>
          <a:p>
            <a:r>
              <a:rPr lang="ru-RU" sz="1600" dirty="0" smtClean="0">
                <a:latin typeface="Times New Roman" pitchFamily="18" charset="0"/>
                <a:cs typeface="Times New Roman" pitchFamily="18" charset="0"/>
              </a:rPr>
              <a:t>42. </a:t>
            </a:r>
            <a:r>
              <a:rPr lang="ru-RU" sz="1600" dirty="0" smtClean="0">
                <a:latin typeface="Times New Roman" pitchFamily="18" charset="0"/>
                <a:ea typeface="Calibri"/>
                <a:cs typeface="Times New Roman" pitchFamily="18" charset="0"/>
              </a:rPr>
              <a:t>Беги в дом, какой назову</a:t>
            </a:r>
          </a:p>
          <a:p>
            <a:r>
              <a:rPr lang="ru-RU" sz="1600" dirty="0" smtClean="0">
                <a:latin typeface="Times New Roman" pitchFamily="18" charset="0"/>
                <a:cs typeface="Times New Roman" pitchFamily="18" charset="0"/>
              </a:rPr>
              <a:t>43. </a:t>
            </a:r>
            <a:r>
              <a:rPr lang="ru-RU" sz="1600" dirty="0" smtClean="0">
                <a:latin typeface="Times New Roman" pitchFamily="18" charset="0"/>
                <a:ea typeface="Calibri"/>
                <a:cs typeface="Times New Roman" pitchFamily="18" charset="0"/>
              </a:rPr>
              <a:t>Опиши, я отгадаю</a:t>
            </a:r>
          </a:p>
          <a:p>
            <a:r>
              <a:rPr lang="ru-RU" sz="1600" dirty="0" smtClean="0">
                <a:latin typeface="Times New Roman" pitchFamily="18" charset="0"/>
                <a:cs typeface="Times New Roman" pitchFamily="18" charset="0"/>
              </a:rPr>
              <a:t>44. Знаешь ли ты?</a:t>
            </a:r>
          </a:p>
          <a:p>
            <a:endParaRPr lang="ru-R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06118175.jpg"/>
          <p:cNvPicPr>
            <a:picLocks noChangeAspect="1"/>
          </p:cNvPicPr>
          <p:nvPr/>
        </p:nvPicPr>
        <p:blipFill>
          <a:blip r:embed="rId2" cstate="print"/>
          <a:stretch>
            <a:fillRect/>
          </a:stretch>
        </p:blipFill>
        <p:spPr>
          <a:xfrm>
            <a:off x="0" y="0"/>
            <a:ext cx="6858000" cy="9144000"/>
          </a:xfrm>
          <a:prstGeom prst="rect">
            <a:avLst/>
          </a:prstGeom>
        </p:spPr>
      </p:pic>
      <p:sp>
        <p:nvSpPr>
          <p:cNvPr id="3" name="TextBox 2"/>
          <p:cNvSpPr txBox="1"/>
          <p:nvPr/>
        </p:nvSpPr>
        <p:spPr>
          <a:xfrm>
            <a:off x="476672" y="755576"/>
            <a:ext cx="5976664" cy="1585049"/>
          </a:xfrm>
          <a:prstGeom prst="rect">
            <a:avLst/>
          </a:prstGeom>
          <a:noFill/>
        </p:spPr>
        <p:txBody>
          <a:bodyPr wrap="square" rtlCol="0">
            <a:spAutoFit/>
          </a:bodyPr>
          <a:lstStyle/>
          <a:p>
            <a:pPr algn="just">
              <a:spcAft>
                <a:spcPts val="1000"/>
              </a:spcAft>
            </a:pPr>
            <a:endParaRPr lang="ru-RU" dirty="0" smtClean="0">
              <a:latin typeface="Times New Roman"/>
              <a:ea typeface="Calibri"/>
              <a:cs typeface="Times New Roman"/>
            </a:endParaRPr>
          </a:p>
          <a:p>
            <a:pPr>
              <a:spcAft>
                <a:spcPts val="1000"/>
              </a:spcAft>
            </a:pPr>
            <a:r>
              <a:rPr lang="ru-RU" dirty="0" smtClean="0">
                <a:latin typeface="Times New Roman"/>
                <a:ea typeface="Calibri"/>
                <a:cs typeface="Times New Roman"/>
              </a:rPr>
              <a:t> </a:t>
            </a:r>
          </a:p>
          <a:p>
            <a:pPr algn="just">
              <a:spcAft>
                <a:spcPts val="1000"/>
              </a:spcAft>
            </a:pPr>
            <a:r>
              <a:rPr lang="ru-RU" dirty="0" smtClean="0">
                <a:latin typeface="Times New Roman"/>
                <a:ea typeface="Calibri"/>
                <a:cs typeface="Times New Roman"/>
              </a:rPr>
              <a:t>. </a:t>
            </a:r>
          </a:p>
          <a:p>
            <a:endParaRPr lang="ru-RU" dirty="0"/>
          </a:p>
        </p:txBody>
      </p:sp>
      <p:sp>
        <p:nvSpPr>
          <p:cNvPr id="6" name="TextBox 5"/>
          <p:cNvSpPr txBox="1"/>
          <p:nvPr/>
        </p:nvSpPr>
        <p:spPr>
          <a:xfrm>
            <a:off x="404664" y="755576"/>
            <a:ext cx="6120680" cy="369332"/>
          </a:xfrm>
          <a:prstGeom prst="rect">
            <a:avLst/>
          </a:prstGeom>
          <a:noFill/>
        </p:spPr>
        <p:txBody>
          <a:bodyPr wrap="square" rtlCol="0">
            <a:spAutoFit/>
          </a:bodyPr>
          <a:lstStyle/>
          <a:p>
            <a:endParaRPr lang="ru-RU" dirty="0"/>
          </a:p>
        </p:txBody>
      </p:sp>
      <p:sp>
        <p:nvSpPr>
          <p:cNvPr id="9" name="TextBox 8"/>
          <p:cNvSpPr txBox="1"/>
          <p:nvPr/>
        </p:nvSpPr>
        <p:spPr>
          <a:xfrm>
            <a:off x="404664" y="539552"/>
            <a:ext cx="6120680" cy="8433078"/>
          </a:xfrm>
          <a:prstGeom prst="rect">
            <a:avLst/>
          </a:prstGeom>
          <a:noFill/>
        </p:spPr>
        <p:txBody>
          <a:bodyPr wrap="square" rtlCol="0">
            <a:spAutoFit/>
          </a:bodyPr>
          <a:lstStyle/>
          <a:p>
            <a:pPr algn="ctr"/>
            <a:r>
              <a:rPr lang="ru-RU" sz="2000" b="1" i="1" dirty="0">
                <a:solidFill>
                  <a:srgbClr val="FF0000"/>
                </a:solidFill>
                <a:latin typeface="Times New Roman" pitchFamily="18" charset="0"/>
                <a:cs typeface="Times New Roman" pitchFamily="18" charset="0"/>
              </a:rPr>
              <a:t>Море</a:t>
            </a:r>
            <a:endParaRPr lang="ru-RU" sz="2000" b="1" dirty="0">
              <a:solidFill>
                <a:srgbClr val="FF0000"/>
              </a:solidFill>
              <a:latin typeface="Times New Roman" pitchFamily="18" charset="0"/>
              <a:cs typeface="Times New Roman" pitchFamily="18" charset="0"/>
            </a:endParaRPr>
          </a:p>
          <a:p>
            <a:r>
              <a:rPr lang="ru-RU" sz="1400" dirty="0">
                <a:latin typeface="Times New Roman" pitchFamily="18" charset="0"/>
                <a:cs typeface="Times New Roman" pitchFamily="18" charset="0"/>
              </a:rPr>
              <a:t>Дети встают в круг, изображая бурное волнение моря; часть детей изображает рыбок, которые прячутся на дно морское, чаек, которые быстро машут крыльями, стонут и прячутся на берегу. </a:t>
            </a:r>
          </a:p>
          <a:p>
            <a:r>
              <a:rPr lang="ru-RU" sz="1400" dirty="0">
                <a:latin typeface="Times New Roman" pitchFamily="18" charset="0"/>
                <a:cs typeface="Times New Roman" pitchFamily="18" charset="0"/>
              </a:rPr>
              <a:t> </a:t>
            </a:r>
          </a:p>
          <a:p>
            <a:pPr algn="ctr"/>
            <a:r>
              <a:rPr lang="ru-RU" sz="2000" b="1" i="1" dirty="0">
                <a:solidFill>
                  <a:srgbClr val="FF0000"/>
                </a:solidFill>
                <a:latin typeface="Times New Roman" pitchFamily="18" charset="0"/>
                <a:cs typeface="Times New Roman" pitchFamily="18" charset="0"/>
              </a:rPr>
              <a:t>Изобрази</a:t>
            </a:r>
            <a:endParaRPr lang="ru-RU" sz="2000" dirty="0">
              <a:solidFill>
                <a:srgbClr val="FF0000"/>
              </a:solidFill>
              <a:latin typeface="Times New Roman" pitchFamily="18" charset="0"/>
              <a:cs typeface="Times New Roman" pitchFamily="18" charset="0"/>
            </a:endParaRPr>
          </a:p>
          <a:p>
            <a:r>
              <a:rPr lang="ru-RU" sz="1400" dirty="0">
                <a:latin typeface="Times New Roman" pitchFamily="18" charset="0"/>
                <a:cs typeface="Times New Roman" pitchFamily="18" charset="0"/>
              </a:rPr>
              <a:t>Попросите детей изобразить: звук ветра, порождаемого бурей; звук облаков, подгоняемых ветром; звук большого пушистого об лака. Приведите детям народные приметы: </a:t>
            </a:r>
          </a:p>
          <a:p>
            <a:r>
              <a:rPr lang="ru-RU" sz="1400" dirty="0">
                <a:latin typeface="Times New Roman" pitchFamily="18" charset="0"/>
                <a:cs typeface="Times New Roman" pitchFamily="18" charset="0"/>
              </a:rPr>
              <a:t>Кучевые облака - к вечеру дождь будет. </a:t>
            </a:r>
          </a:p>
          <a:p>
            <a:r>
              <a:rPr lang="ru-RU" sz="1400" dirty="0">
                <a:latin typeface="Times New Roman" pitchFamily="18" charset="0"/>
                <a:cs typeface="Times New Roman" pitchFamily="18" charset="0"/>
              </a:rPr>
              <a:t>Низкие облака - к дождю. </a:t>
            </a:r>
          </a:p>
          <a:p>
            <a:r>
              <a:rPr lang="ru-RU" sz="1400" dirty="0">
                <a:latin typeface="Times New Roman" pitchFamily="18" charset="0"/>
                <a:cs typeface="Times New Roman" pitchFamily="18" charset="0"/>
              </a:rPr>
              <a:t> </a:t>
            </a:r>
          </a:p>
          <a:p>
            <a:pPr algn="ctr"/>
            <a:r>
              <a:rPr lang="ru-RU" sz="2000" b="1" i="1" dirty="0">
                <a:solidFill>
                  <a:srgbClr val="FF0000"/>
                </a:solidFill>
                <a:latin typeface="Times New Roman" pitchFamily="18" charset="0"/>
                <a:cs typeface="Times New Roman" pitchFamily="18" charset="0"/>
              </a:rPr>
              <a:t>Пластическая игра "Танец бабочек".</a:t>
            </a:r>
            <a:endParaRPr lang="ru-RU" sz="2000" dirty="0">
              <a:solidFill>
                <a:srgbClr val="FF0000"/>
              </a:solidFill>
              <a:latin typeface="Times New Roman" pitchFamily="18" charset="0"/>
              <a:cs typeface="Times New Roman" pitchFamily="18" charset="0"/>
            </a:endParaRPr>
          </a:p>
          <a:p>
            <a:r>
              <a:rPr lang="ru-RU" sz="1400" dirty="0">
                <a:latin typeface="Times New Roman" pitchFamily="18" charset="0"/>
                <a:cs typeface="Times New Roman" pitchFamily="18" charset="0"/>
              </a:rPr>
              <a:t>К этой игре вы можете совместно с детьми скроить и раскрасить "одеяние" бабочки, то есть её крылья, из плотной бумаги. Дети, нарядившись бабочками, то медленно и плавно, то порывисто и быстро изображают полёт бабочки. </a:t>
            </a:r>
          </a:p>
          <a:p>
            <a:r>
              <a:rPr lang="ru-RU" sz="1400" dirty="0">
                <a:latin typeface="Times New Roman" pitchFamily="18" charset="0"/>
                <a:cs typeface="Times New Roman" pitchFamily="18" charset="0"/>
              </a:rPr>
              <a:t> </a:t>
            </a:r>
          </a:p>
          <a:p>
            <a:pPr algn="ctr"/>
            <a:r>
              <a:rPr lang="ru-RU" sz="2000" b="1" i="1" dirty="0">
                <a:solidFill>
                  <a:srgbClr val="FF0000"/>
                </a:solidFill>
                <a:latin typeface="Times New Roman" pitchFamily="18" charset="0"/>
                <a:cs typeface="Times New Roman" pitchFamily="18" charset="0"/>
              </a:rPr>
              <a:t>Чья птица улетит дальше?</a:t>
            </a:r>
            <a:endParaRPr lang="ru-RU" sz="2000" dirty="0">
              <a:solidFill>
                <a:srgbClr val="FF0000"/>
              </a:solidFill>
              <a:latin typeface="Times New Roman" pitchFamily="18" charset="0"/>
              <a:cs typeface="Times New Roman" pitchFamily="18" charset="0"/>
            </a:endParaRPr>
          </a:p>
          <a:p>
            <a:r>
              <a:rPr lang="ru-RU" sz="1400" dirty="0">
                <a:latin typeface="Times New Roman" pitchFamily="18" charset="0"/>
                <a:cs typeface="Times New Roman" pitchFamily="18" charset="0"/>
              </a:rPr>
              <a:t>Дети выстраиваются по одной линии и по команде запускают свою бумажную птицу. Выигрывает тот, чья птица дальше всех улетела. </a:t>
            </a:r>
          </a:p>
          <a:p>
            <a:r>
              <a:rPr lang="ru-RU" sz="1400" dirty="0">
                <a:latin typeface="Times New Roman" pitchFamily="18" charset="0"/>
                <a:cs typeface="Times New Roman" pitchFamily="18" charset="0"/>
              </a:rPr>
              <a:t> </a:t>
            </a:r>
          </a:p>
          <a:p>
            <a:pPr algn="ctr"/>
            <a:r>
              <a:rPr lang="ru-RU" sz="2000" b="1" i="1" dirty="0">
                <a:solidFill>
                  <a:srgbClr val="FF0000"/>
                </a:solidFill>
                <a:latin typeface="Times New Roman" pitchFamily="18" charset="0"/>
                <a:cs typeface="Times New Roman" pitchFamily="18" charset="0"/>
              </a:rPr>
              <a:t>Журавли-журавли</a:t>
            </a:r>
            <a:endParaRPr lang="ru-RU" sz="2000" dirty="0">
              <a:solidFill>
                <a:srgbClr val="FF0000"/>
              </a:solidFill>
              <a:latin typeface="Times New Roman" pitchFamily="18" charset="0"/>
              <a:cs typeface="Times New Roman" pitchFamily="18" charset="0"/>
            </a:endParaRPr>
          </a:p>
          <a:p>
            <a:r>
              <a:rPr lang="ru-RU" sz="1400" dirty="0">
                <a:latin typeface="Times New Roman" pitchFamily="18" charset="0"/>
                <a:cs typeface="Times New Roman" pitchFamily="18" charset="0"/>
              </a:rPr>
              <a:t>Вожак журавлиной стаи, который выбирается считалочкой, поёт или говорит речитативом следующие слова: "Журавли, журавли, выгнитесь дугой". Все играющие в процессе размеренной ходьбы выстраиваются дугой, держа руки, как крылья. Вожак, убыстряя темп, продолжает: "Журавли, журавли, сделайтесь верёвочкой". Дети быстро, не </a:t>
            </a:r>
            <a:r>
              <a:rPr lang="ru-RU" sz="1400" dirty="0" smtClean="0">
                <a:latin typeface="Times New Roman" pitchFamily="18" charset="0"/>
                <a:cs typeface="Times New Roman" pitchFamily="18" charset="0"/>
              </a:rPr>
              <a:t>отпуская </a:t>
            </a:r>
            <a:r>
              <a:rPr lang="ru-RU" sz="1400" dirty="0">
                <a:latin typeface="Times New Roman" pitchFamily="18" charset="0"/>
                <a:cs typeface="Times New Roman" pitchFamily="18" charset="0"/>
              </a:rPr>
              <a:t>рук, перестраиваются в одну колонну за вожаком, который всё убыстряет шаги по темпу песни. "Журавли-журавли, извивайтесь, как змея!" - вереница детей делает плавные зигзаги. Вожак поёт дальше "Змея, заворачивайся в кольцо", "Змея выпрямляется" и т. д. Упражнения выполняются во всё возрастающем темпе, переходящем в бег, до тех пор, пока вереница не разрушится. Когда играющие запутаются, игру начинают снова. </a:t>
            </a:r>
          </a:p>
          <a:p>
            <a:r>
              <a:rPr lang="ru-RU" dirty="0"/>
              <a:t> </a:t>
            </a:r>
          </a:p>
          <a:p>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06118175.jpg"/>
          <p:cNvPicPr>
            <a:picLocks noChangeAspect="1"/>
          </p:cNvPicPr>
          <p:nvPr/>
        </p:nvPicPr>
        <p:blipFill>
          <a:blip r:embed="rId2" cstate="print"/>
          <a:stretch>
            <a:fillRect/>
          </a:stretch>
        </p:blipFill>
        <p:spPr>
          <a:xfrm>
            <a:off x="0" y="0"/>
            <a:ext cx="6858000" cy="9144000"/>
          </a:xfrm>
          <a:prstGeom prst="rect">
            <a:avLst/>
          </a:prstGeom>
        </p:spPr>
      </p:pic>
      <p:sp>
        <p:nvSpPr>
          <p:cNvPr id="4" name="TextBox 3"/>
          <p:cNvSpPr txBox="1"/>
          <p:nvPr/>
        </p:nvSpPr>
        <p:spPr>
          <a:xfrm>
            <a:off x="476672" y="539552"/>
            <a:ext cx="5976664" cy="7509748"/>
          </a:xfrm>
          <a:prstGeom prst="rect">
            <a:avLst/>
          </a:prstGeom>
          <a:noFill/>
        </p:spPr>
        <p:txBody>
          <a:bodyPr wrap="square" rtlCol="0">
            <a:spAutoFit/>
          </a:bodyPr>
          <a:lstStyle/>
          <a:p>
            <a:pPr algn="ctr">
              <a:lnSpc>
                <a:spcPct val="115000"/>
              </a:lnSpc>
              <a:spcAft>
                <a:spcPts val="0"/>
              </a:spcAft>
            </a:pPr>
            <a:r>
              <a:rPr lang="ru-RU" sz="2000" b="1" i="1" dirty="0" smtClean="0">
                <a:solidFill>
                  <a:srgbClr val="FF0000"/>
                </a:solidFill>
                <a:latin typeface="Times New Roman"/>
                <a:ea typeface="Calibri"/>
                <a:cs typeface="Times New Roman"/>
              </a:rPr>
              <a:t>Ласточки и мошки </a:t>
            </a:r>
            <a:endParaRPr lang="ru-RU" sz="1400" dirty="0" smtClean="0">
              <a:latin typeface="Times New Roman"/>
              <a:ea typeface="Calibri"/>
              <a:cs typeface="Times New Roman"/>
            </a:endParaRPr>
          </a:p>
          <a:p>
            <a:pPr algn="just">
              <a:lnSpc>
                <a:spcPct val="115000"/>
              </a:lnSpc>
              <a:spcAft>
                <a:spcPts val="0"/>
              </a:spcAft>
            </a:pPr>
            <a:r>
              <a:rPr lang="ru-RU" sz="1400" dirty="0" smtClean="0">
                <a:latin typeface="Times New Roman"/>
                <a:ea typeface="Calibri"/>
                <a:cs typeface="Times New Roman"/>
              </a:rPr>
              <a:t>Играющие - мошки - летают по поляне и напевают:</a:t>
            </a:r>
          </a:p>
          <a:p>
            <a:pPr algn="just">
              <a:lnSpc>
                <a:spcPct val="115000"/>
              </a:lnSpc>
              <a:spcAft>
                <a:spcPts val="0"/>
              </a:spcAft>
            </a:pPr>
            <a:r>
              <a:rPr lang="ru-RU" sz="1400" dirty="0" smtClean="0">
                <a:latin typeface="Times New Roman"/>
                <a:ea typeface="Calibri"/>
                <a:cs typeface="Times New Roman"/>
              </a:rPr>
              <a:t>Мошки летают!</a:t>
            </a:r>
          </a:p>
          <a:p>
            <a:pPr algn="just">
              <a:lnSpc>
                <a:spcPct val="115000"/>
              </a:lnSpc>
              <a:spcAft>
                <a:spcPts val="0"/>
              </a:spcAft>
            </a:pPr>
            <a:r>
              <a:rPr lang="ru-RU" sz="1400" dirty="0" smtClean="0">
                <a:latin typeface="Times New Roman"/>
                <a:ea typeface="Calibri"/>
                <a:cs typeface="Times New Roman"/>
              </a:rPr>
              <a:t>Ласточку не замечают!</a:t>
            </a:r>
          </a:p>
          <a:p>
            <a:pPr algn="just">
              <a:lnSpc>
                <a:spcPct val="115000"/>
              </a:lnSpc>
              <a:spcAft>
                <a:spcPts val="0"/>
              </a:spcAft>
            </a:pPr>
            <a:r>
              <a:rPr lang="ru-RU" sz="1400" dirty="0" err="1" smtClean="0">
                <a:latin typeface="Times New Roman"/>
                <a:ea typeface="Calibri"/>
                <a:cs typeface="Times New Roman"/>
              </a:rPr>
              <a:t>Жу-жу</a:t>
            </a:r>
            <a:r>
              <a:rPr lang="ru-RU" sz="1400" dirty="0" smtClean="0">
                <a:latin typeface="Times New Roman"/>
                <a:ea typeface="Calibri"/>
                <a:cs typeface="Times New Roman"/>
              </a:rPr>
              <a:t>! </a:t>
            </a:r>
            <a:r>
              <a:rPr lang="ru-RU" sz="1400" dirty="0" err="1" smtClean="0">
                <a:latin typeface="Times New Roman"/>
                <a:ea typeface="Calibri"/>
                <a:cs typeface="Times New Roman"/>
              </a:rPr>
              <a:t>Жу-жу</a:t>
            </a:r>
            <a:r>
              <a:rPr lang="ru-RU" sz="1400" dirty="0" smtClean="0">
                <a:latin typeface="Times New Roman"/>
                <a:ea typeface="Calibri"/>
                <a:cs typeface="Times New Roman"/>
              </a:rPr>
              <a:t>!</a:t>
            </a:r>
          </a:p>
          <a:p>
            <a:pPr algn="just">
              <a:lnSpc>
                <a:spcPct val="115000"/>
              </a:lnSpc>
              <a:spcAft>
                <a:spcPts val="0"/>
              </a:spcAft>
            </a:pPr>
            <a:r>
              <a:rPr lang="ru-RU" sz="1400" dirty="0" err="1" smtClean="0">
                <a:latin typeface="Times New Roman"/>
                <a:ea typeface="Calibri"/>
                <a:cs typeface="Times New Roman"/>
              </a:rPr>
              <a:t>Зу-зу</a:t>
            </a:r>
            <a:r>
              <a:rPr lang="ru-RU" sz="1400" dirty="0" smtClean="0">
                <a:latin typeface="Times New Roman"/>
                <a:ea typeface="Calibri"/>
                <a:cs typeface="Times New Roman"/>
              </a:rPr>
              <a:t>! </a:t>
            </a:r>
            <a:r>
              <a:rPr lang="ru-RU" sz="1400" dirty="0" err="1" smtClean="0">
                <a:latin typeface="Times New Roman"/>
                <a:ea typeface="Calibri"/>
                <a:cs typeface="Times New Roman"/>
              </a:rPr>
              <a:t>Зу-зу</a:t>
            </a:r>
            <a:r>
              <a:rPr lang="ru-RU" sz="1400" dirty="0" smtClean="0">
                <a:latin typeface="Times New Roman"/>
                <a:ea typeface="Calibri"/>
                <a:cs typeface="Times New Roman"/>
              </a:rPr>
              <a:t>!</a:t>
            </a:r>
          </a:p>
          <a:p>
            <a:pPr algn="just">
              <a:lnSpc>
                <a:spcPct val="115000"/>
              </a:lnSpc>
              <a:spcAft>
                <a:spcPts val="0"/>
              </a:spcAft>
            </a:pPr>
            <a:r>
              <a:rPr lang="ru-RU" sz="1400" dirty="0" smtClean="0">
                <a:latin typeface="Times New Roman"/>
                <a:ea typeface="Calibri"/>
                <a:cs typeface="Times New Roman"/>
              </a:rPr>
              <a:t>Ласточка сидит в своём гнезде и слушает их песенку. По окончании песни ласточка говорит: "Ласточка встанет, мошку поймает!" С последними словами она вылетает из гнезда и ловит мошек. Пойманный играющий становится ласточкой, игра повторяется. Мошкам следует летать по всей площадке.</a:t>
            </a:r>
          </a:p>
          <a:p>
            <a:pPr algn="ctr">
              <a:lnSpc>
                <a:spcPct val="115000"/>
              </a:lnSpc>
              <a:spcAft>
                <a:spcPts val="0"/>
              </a:spcAft>
            </a:pPr>
            <a:r>
              <a:rPr lang="ru-RU" sz="1400" dirty="0" smtClean="0">
                <a:latin typeface="Times New Roman"/>
                <a:ea typeface="Calibri"/>
                <a:cs typeface="Times New Roman"/>
              </a:rPr>
              <a:t> </a:t>
            </a:r>
            <a:r>
              <a:rPr lang="ru-RU" sz="2000" b="1" i="1" dirty="0" smtClean="0">
                <a:solidFill>
                  <a:srgbClr val="FF0000"/>
                </a:solidFill>
                <a:latin typeface="Times New Roman"/>
                <a:ea typeface="Calibri"/>
                <a:cs typeface="Times New Roman"/>
              </a:rPr>
              <a:t>Птица без гнезда</a:t>
            </a:r>
            <a:endParaRPr lang="ru-RU" sz="1400" dirty="0" smtClean="0">
              <a:latin typeface="Times New Roman"/>
              <a:ea typeface="Calibri"/>
              <a:cs typeface="Times New Roman"/>
            </a:endParaRPr>
          </a:p>
          <a:p>
            <a:pPr algn="just">
              <a:spcAft>
                <a:spcPts val="0"/>
              </a:spcAft>
            </a:pPr>
            <a:r>
              <a:rPr lang="ru-RU" sz="1400" dirty="0" smtClean="0">
                <a:latin typeface="Times New Roman"/>
                <a:ea typeface="Calibri"/>
                <a:cs typeface="Times New Roman"/>
              </a:rPr>
              <a:t>Играющие делятся на пары и встают в большой круг на некотором расстоянии друг от друга. Тот, кто в паре стоит ближе к кругу, - гнездо, второй за ним - птица. В центре круга чертят небольшой кружок - там водящий. Он считает: "Раз..." - игроки, изображающие гнёзда, ставят руки на поле. "Два..." - игрок-птица кладёт руки на плечи впереди стоящему , т.е. птица садится в гнездо. "Три..." - птицы вылетают из гнезда и летают по всей площадке. По сигналу водящего: "Все птицы по до мам!" каждая птица стремится занять свой дом-гнездо, т.е. встать за игроком- гнездом и положить ему руки на плечи. Одновременно водящий стремится занять одно из гнёзд. При повторении игры дети меняются ролями. Птицы вылетают только на счёт "три". Водящий не должен выходить за границы малого круга, пока птицы летают по площадке. </a:t>
            </a:r>
          </a:p>
          <a:p>
            <a:pPr algn="ctr">
              <a:lnSpc>
                <a:spcPct val="115000"/>
              </a:lnSpc>
              <a:spcAft>
                <a:spcPts val="0"/>
              </a:spcAft>
            </a:pPr>
            <a:r>
              <a:rPr lang="ru-RU" sz="2000" b="1" i="1" dirty="0" smtClean="0">
                <a:solidFill>
                  <a:srgbClr val="FF0000"/>
                </a:solidFill>
                <a:latin typeface="Times New Roman"/>
                <a:ea typeface="Times New Roman"/>
                <a:cs typeface="Times New Roman"/>
              </a:rPr>
              <a:t>Какого растения не стало?</a:t>
            </a:r>
            <a:endParaRPr lang="ru-RU" sz="1400" dirty="0" smtClean="0">
              <a:latin typeface="Times New Roman"/>
              <a:ea typeface="Calibri"/>
              <a:cs typeface="Times New Roman"/>
            </a:endParaRPr>
          </a:p>
          <a:p>
            <a:pPr algn="just"/>
            <a:r>
              <a:rPr lang="ru-RU" sz="1400" dirty="0" smtClean="0">
                <a:latin typeface="Times New Roman"/>
                <a:ea typeface="Times New Roman"/>
              </a:rPr>
              <a:t>На столик выставляется четыре или пять растений. Дети их запоминают. Воспитатель предлагает детям закрыть глазки и убирает одно из растений. Дети открывают глаза и вспоминают, какое растение стояло ещё. Игра проводится 4-5 раз. Можно с каждым разом увеличивать количество растений на столе</a:t>
            </a:r>
            <a:endParaRPr lang="ru-RU" sz="1400" dirty="0" smtClean="0">
              <a:latin typeface="Times New Roman"/>
              <a:ea typeface="Calibri"/>
              <a:cs typeface="Times New Roman"/>
            </a:endParaRPr>
          </a:p>
          <a:p>
            <a:endParaRPr lang="ru-RU" sz="1400"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06118175.jpg"/>
          <p:cNvPicPr>
            <a:picLocks noChangeAspect="1"/>
          </p:cNvPicPr>
          <p:nvPr/>
        </p:nvPicPr>
        <p:blipFill>
          <a:blip r:embed="rId2" cstate="print"/>
          <a:stretch>
            <a:fillRect/>
          </a:stretch>
        </p:blipFill>
        <p:spPr>
          <a:xfrm>
            <a:off x="0" y="0"/>
            <a:ext cx="6858000" cy="9144000"/>
          </a:xfrm>
          <a:prstGeom prst="rect">
            <a:avLst/>
          </a:prstGeom>
        </p:spPr>
      </p:pic>
      <p:sp>
        <p:nvSpPr>
          <p:cNvPr id="3" name="TextBox 2"/>
          <p:cNvSpPr txBox="1"/>
          <p:nvPr/>
        </p:nvSpPr>
        <p:spPr>
          <a:xfrm>
            <a:off x="332656" y="467544"/>
            <a:ext cx="6192688" cy="8757782"/>
          </a:xfrm>
          <a:prstGeom prst="rect">
            <a:avLst/>
          </a:prstGeom>
          <a:noFill/>
        </p:spPr>
        <p:txBody>
          <a:bodyPr wrap="square" rtlCol="0">
            <a:spAutoFit/>
          </a:bodyPr>
          <a:lstStyle/>
          <a:p>
            <a:pPr algn="ctr">
              <a:lnSpc>
                <a:spcPct val="115000"/>
              </a:lnSpc>
              <a:spcAft>
                <a:spcPts val="0"/>
              </a:spcAft>
            </a:pPr>
            <a:r>
              <a:rPr lang="ru-RU" sz="2000" b="1" i="1" dirty="0" smtClean="0">
                <a:solidFill>
                  <a:srgbClr val="FF0000"/>
                </a:solidFill>
                <a:latin typeface="Times New Roman"/>
                <a:ea typeface="Calibri"/>
                <a:cs typeface="Times New Roman"/>
              </a:rPr>
              <a:t>Пищевые цепочки на лугу</a:t>
            </a:r>
            <a:endParaRPr lang="ru-RU" sz="2000" dirty="0" smtClean="0">
              <a:latin typeface="Times New Roman"/>
              <a:ea typeface="Calibri"/>
              <a:cs typeface="Times New Roman"/>
            </a:endParaRPr>
          </a:p>
          <a:p>
            <a:pPr>
              <a:lnSpc>
                <a:spcPct val="115000"/>
              </a:lnSpc>
              <a:spcAft>
                <a:spcPts val="0"/>
              </a:spcAft>
            </a:pPr>
            <a:r>
              <a:rPr lang="ru-RU" sz="1400" b="1" i="1" dirty="0" smtClean="0">
                <a:latin typeface="Times New Roman"/>
                <a:ea typeface="Calibri"/>
                <a:cs typeface="Times New Roman"/>
              </a:rPr>
              <a:t>Цель:</a:t>
            </a:r>
            <a:r>
              <a:rPr lang="ru-RU" sz="1400" dirty="0" smtClean="0">
                <a:latin typeface="Times New Roman"/>
                <a:ea typeface="Calibri"/>
                <a:cs typeface="Times New Roman"/>
              </a:rPr>
              <a:t> Закрепить знания детей о пищевых связях на лугу. </a:t>
            </a:r>
          </a:p>
          <a:p>
            <a:pPr>
              <a:lnSpc>
                <a:spcPct val="115000"/>
              </a:lnSpc>
              <a:spcAft>
                <a:spcPts val="0"/>
              </a:spcAft>
            </a:pPr>
            <a:r>
              <a:rPr lang="ru-RU" sz="1400" b="1" i="1" dirty="0" smtClean="0">
                <a:latin typeface="Times New Roman"/>
                <a:ea typeface="Calibri"/>
                <a:cs typeface="Times New Roman"/>
              </a:rPr>
              <a:t>Правила игры:</a:t>
            </a:r>
            <a:r>
              <a:rPr lang="ru-RU" sz="1400" dirty="0" smtClean="0">
                <a:latin typeface="Times New Roman"/>
                <a:ea typeface="Calibri"/>
                <a:cs typeface="Times New Roman"/>
              </a:rPr>
              <a:t> Детям раздаются карточки с силуэтами обитателей луга. Дети раскладывают, кто кем питается. </a:t>
            </a:r>
          </a:p>
          <a:p>
            <a:pPr>
              <a:lnSpc>
                <a:spcPct val="115000"/>
              </a:lnSpc>
              <a:spcAft>
                <a:spcPts val="0"/>
              </a:spcAft>
            </a:pPr>
            <a:r>
              <a:rPr lang="ru-RU" sz="1400" dirty="0" smtClean="0">
                <a:latin typeface="Times New Roman"/>
                <a:ea typeface="Calibri"/>
                <a:cs typeface="Times New Roman"/>
              </a:rPr>
              <a:t>Растения - гусеница - птица </a:t>
            </a:r>
          </a:p>
          <a:p>
            <a:pPr>
              <a:lnSpc>
                <a:spcPct val="115000"/>
              </a:lnSpc>
              <a:spcAft>
                <a:spcPts val="0"/>
              </a:spcAft>
            </a:pPr>
            <a:r>
              <a:rPr lang="ru-RU" sz="1400" dirty="0" smtClean="0">
                <a:latin typeface="Times New Roman"/>
                <a:ea typeface="Calibri"/>
                <a:cs typeface="Times New Roman"/>
              </a:rPr>
              <a:t>Злаковые травы - грызуны - змеи </a:t>
            </a:r>
          </a:p>
          <a:p>
            <a:pPr>
              <a:lnSpc>
                <a:spcPct val="115000"/>
              </a:lnSpc>
              <a:spcAft>
                <a:spcPts val="0"/>
              </a:spcAft>
            </a:pPr>
            <a:r>
              <a:rPr lang="ru-RU" sz="1400" dirty="0" smtClean="0">
                <a:latin typeface="Times New Roman"/>
                <a:ea typeface="Calibri"/>
                <a:cs typeface="Times New Roman"/>
              </a:rPr>
              <a:t>Злаковые травы - мышь - хищные птицы </a:t>
            </a:r>
          </a:p>
          <a:p>
            <a:pPr>
              <a:lnSpc>
                <a:spcPct val="115000"/>
              </a:lnSpc>
              <a:spcAft>
                <a:spcPts val="0"/>
              </a:spcAft>
            </a:pPr>
            <a:r>
              <a:rPr lang="ru-RU" sz="1400" dirty="0" smtClean="0">
                <a:latin typeface="Times New Roman"/>
                <a:ea typeface="Calibri"/>
                <a:cs typeface="Times New Roman"/>
              </a:rPr>
              <a:t>Трава - кузнечик - луговые птицы </a:t>
            </a:r>
          </a:p>
          <a:p>
            <a:pPr>
              <a:lnSpc>
                <a:spcPct val="115000"/>
              </a:lnSpc>
              <a:spcAft>
                <a:spcPts val="0"/>
              </a:spcAft>
            </a:pPr>
            <a:r>
              <a:rPr lang="ru-RU" sz="1400" dirty="0" smtClean="0">
                <a:latin typeface="Times New Roman"/>
                <a:ea typeface="Calibri"/>
                <a:cs typeface="Times New Roman"/>
              </a:rPr>
              <a:t>Насекомые и их личинки - крот - хищные птицы </a:t>
            </a:r>
          </a:p>
          <a:p>
            <a:pPr>
              <a:lnSpc>
                <a:spcPct val="115000"/>
              </a:lnSpc>
              <a:spcAft>
                <a:spcPts val="0"/>
              </a:spcAft>
            </a:pPr>
            <a:r>
              <a:rPr lang="ru-RU" sz="1400" dirty="0" smtClean="0">
                <a:latin typeface="Times New Roman"/>
                <a:ea typeface="Calibri"/>
                <a:cs typeface="Times New Roman"/>
              </a:rPr>
              <a:t>Тля - божья коровка - куропатка - хищные птицы </a:t>
            </a:r>
          </a:p>
          <a:p>
            <a:pPr>
              <a:lnSpc>
                <a:spcPct val="115000"/>
              </a:lnSpc>
              <a:spcAft>
                <a:spcPts val="0"/>
              </a:spcAft>
            </a:pPr>
            <a:r>
              <a:rPr lang="ru-RU" sz="1400" dirty="0" smtClean="0">
                <a:latin typeface="Times New Roman"/>
                <a:ea typeface="Calibri"/>
                <a:cs typeface="Times New Roman"/>
              </a:rPr>
              <a:t>Травы (клевер) - шмель .</a:t>
            </a:r>
          </a:p>
          <a:p>
            <a:pPr algn="ctr">
              <a:lnSpc>
                <a:spcPct val="115000"/>
              </a:lnSpc>
              <a:spcAft>
                <a:spcPts val="0"/>
              </a:spcAft>
            </a:pPr>
            <a:r>
              <a:rPr lang="ru-RU" sz="2000" b="1" i="1" dirty="0" smtClean="0">
                <a:solidFill>
                  <a:srgbClr val="FF0000"/>
                </a:solidFill>
                <a:latin typeface="Times New Roman"/>
                <a:ea typeface="Calibri"/>
                <a:cs typeface="Times New Roman"/>
              </a:rPr>
              <a:t>Пищевые цепочки водоёма</a:t>
            </a:r>
            <a:endParaRPr lang="ru-RU" sz="1400" dirty="0" smtClean="0">
              <a:latin typeface="Times New Roman"/>
              <a:ea typeface="Calibri"/>
              <a:cs typeface="Times New Roman"/>
            </a:endParaRPr>
          </a:p>
          <a:p>
            <a:pPr algn="just">
              <a:lnSpc>
                <a:spcPct val="115000"/>
              </a:lnSpc>
              <a:spcAft>
                <a:spcPts val="0"/>
              </a:spcAft>
            </a:pPr>
            <a:r>
              <a:rPr lang="ru-RU" sz="1400" b="1" i="1" dirty="0" smtClean="0">
                <a:latin typeface="Times New Roman"/>
                <a:ea typeface="Calibri"/>
                <a:cs typeface="Times New Roman"/>
              </a:rPr>
              <a:t>Цель:</a:t>
            </a:r>
            <a:r>
              <a:rPr lang="ru-RU" sz="1400" dirty="0" smtClean="0">
                <a:latin typeface="Times New Roman"/>
                <a:ea typeface="Calibri"/>
                <a:cs typeface="Times New Roman"/>
              </a:rPr>
              <a:t> Закрепить знания детей о пищевых цепочках водоёма. </a:t>
            </a:r>
          </a:p>
          <a:p>
            <a:pPr algn="just">
              <a:lnSpc>
                <a:spcPct val="115000"/>
              </a:lnSpc>
              <a:spcAft>
                <a:spcPts val="0"/>
              </a:spcAft>
            </a:pPr>
            <a:r>
              <a:rPr lang="ru-RU" sz="1400" b="1" i="1" dirty="0" smtClean="0">
                <a:latin typeface="Times New Roman"/>
                <a:ea typeface="Calibri"/>
                <a:cs typeface="Times New Roman"/>
              </a:rPr>
              <a:t>Правила игры:</a:t>
            </a:r>
            <a:r>
              <a:rPr lang="ru-RU" sz="1400" dirty="0" smtClean="0">
                <a:latin typeface="Times New Roman"/>
                <a:ea typeface="Calibri"/>
                <a:cs typeface="Times New Roman"/>
              </a:rPr>
              <a:t> Воспитатель предлагает силуэты обитателей водоёма и просит детей выложить, кто кому необходим для питания. Дети выкладывают карточки: </a:t>
            </a:r>
          </a:p>
          <a:p>
            <a:pPr algn="just">
              <a:lnSpc>
                <a:spcPct val="115000"/>
              </a:lnSpc>
              <a:spcAft>
                <a:spcPts val="0"/>
              </a:spcAft>
            </a:pPr>
            <a:r>
              <a:rPr lang="ru-RU" sz="1400" dirty="0" smtClean="0">
                <a:latin typeface="Times New Roman"/>
                <a:ea typeface="Calibri"/>
                <a:cs typeface="Times New Roman"/>
              </a:rPr>
              <a:t>Комар - лягушка - цапля </a:t>
            </a:r>
          </a:p>
          <a:p>
            <a:pPr algn="just">
              <a:lnSpc>
                <a:spcPct val="115000"/>
              </a:lnSpc>
              <a:spcAft>
                <a:spcPts val="0"/>
              </a:spcAft>
            </a:pPr>
            <a:r>
              <a:rPr lang="ru-RU" sz="1400" dirty="0" smtClean="0">
                <a:latin typeface="Times New Roman"/>
                <a:ea typeface="Calibri"/>
                <a:cs typeface="Times New Roman"/>
              </a:rPr>
              <a:t>Червячок - рыбка - чайка </a:t>
            </a:r>
          </a:p>
          <a:p>
            <a:pPr algn="just">
              <a:lnSpc>
                <a:spcPct val="115000"/>
              </a:lnSpc>
              <a:spcAft>
                <a:spcPts val="0"/>
              </a:spcAft>
            </a:pPr>
            <a:r>
              <a:rPr lang="ru-RU" sz="1400" dirty="0" smtClean="0">
                <a:latin typeface="Times New Roman"/>
                <a:ea typeface="Calibri"/>
                <a:cs typeface="Times New Roman"/>
              </a:rPr>
              <a:t>Водоросли - улитка - рак </a:t>
            </a:r>
          </a:p>
          <a:p>
            <a:pPr algn="just">
              <a:lnSpc>
                <a:spcPct val="115000"/>
              </a:lnSpc>
              <a:spcAft>
                <a:spcPts val="0"/>
              </a:spcAft>
            </a:pPr>
            <a:r>
              <a:rPr lang="ru-RU" sz="1400" dirty="0" smtClean="0">
                <a:latin typeface="Times New Roman"/>
                <a:ea typeface="Calibri"/>
                <a:cs typeface="Times New Roman"/>
              </a:rPr>
              <a:t>Ряска - малёк - хищная рыба </a:t>
            </a:r>
          </a:p>
          <a:p>
            <a:pPr algn="ctr">
              <a:lnSpc>
                <a:spcPct val="115000"/>
              </a:lnSpc>
              <a:spcAft>
                <a:spcPts val="0"/>
              </a:spcAft>
            </a:pPr>
            <a:r>
              <a:rPr lang="ru-RU" sz="1400" dirty="0" smtClean="0">
                <a:latin typeface="Times New Roman"/>
                <a:ea typeface="Calibri"/>
                <a:cs typeface="Times New Roman"/>
              </a:rPr>
              <a:t> </a:t>
            </a:r>
            <a:r>
              <a:rPr lang="ru-RU" sz="2000" b="1" i="1" dirty="0" smtClean="0">
                <a:solidFill>
                  <a:srgbClr val="FF0000"/>
                </a:solidFill>
                <a:latin typeface="Times New Roman"/>
                <a:ea typeface="Calibri"/>
                <a:cs typeface="Times New Roman"/>
              </a:rPr>
              <a:t>Пищевые цепочки в лесу</a:t>
            </a:r>
            <a:endParaRPr lang="ru-RU" sz="1400" dirty="0" smtClean="0">
              <a:latin typeface="Times New Roman"/>
              <a:ea typeface="Calibri"/>
              <a:cs typeface="Times New Roman"/>
            </a:endParaRPr>
          </a:p>
          <a:p>
            <a:pPr>
              <a:lnSpc>
                <a:spcPct val="115000"/>
              </a:lnSpc>
              <a:spcAft>
                <a:spcPts val="0"/>
              </a:spcAft>
            </a:pPr>
            <a:r>
              <a:rPr lang="ru-RU" sz="1400" b="1" i="1" dirty="0" smtClean="0">
                <a:latin typeface="Times New Roman"/>
                <a:ea typeface="Calibri"/>
                <a:cs typeface="Times New Roman"/>
              </a:rPr>
              <a:t>Цель:</a:t>
            </a:r>
            <a:r>
              <a:rPr lang="ru-RU" sz="1400" dirty="0" smtClean="0">
                <a:latin typeface="Times New Roman"/>
                <a:ea typeface="Calibri"/>
                <a:cs typeface="Times New Roman"/>
              </a:rPr>
              <a:t> Закрепить знания детей о пищевых цепочках в лесу. </a:t>
            </a:r>
          </a:p>
          <a:p>
            <a:pPr>
              <a:lnSpc>
                <a:spcPct val="115000"/>
              </a:lnSpc>
              <a:spcAft>
                <a:spcPts val="0"/>
              </a:spcAft>
            </a:pPr>
            <a:r>
              <a:rPr lang="ru-RU" sz="1400" b="1" i="1" dirty="0" smtClean="0">
                <a:latin typeface="Times New Roman"/>
                <a:ea typeface="Calibri"/>
                <a:cs typeface="Times New Roman"/>
              </a:rPr>
              <a:t>Правила игры:</a:t>
            </a:r>
            <a:r>
              <a:rPr lang="ru-RU" sz="1400" dirty="0" smtClean="0">
                <a:latin typeface="Times New Roman"/>
                <a:ea typeface="Calibri"/>
                <a:cs typeface="Times New Roman"/>
              </a:rPr>
              <a:t> Воспитатель раздаёт карточки с изображением растений и животных и предлагает выложить пищевые цепочки: </a:t>
            </a:r>
          </a:p>
          <a:p>
            <a:pPr>
              <a:lnSpc>
                <a:spcPct val="115000"/>
              </a:lnSpc>
              <a:spcAft>
                <a:spcPts val="0"/>
              </a:spcAft>
            </a:pPr>
            <a:r>
              <a:rPr lang="ru-RU" sz="1400" dirty="0" smtClean="0">
                <a:latin typeface="Times New Roman"/>
                <a:ea typeface="Calibri"/>
                <a:cs typeface="Times New Roman"/>
              </a:rPr>
              <a:t>Растения - гусеница - птицы </a:t>
            </a:r>
          </a:p>
          <a:p>
            <a:pPr>
              <a:lnSpc>
                <a:spcPct val="115000"/>
              </a:lnSpc>
              <a:spcAft>
                <a:spcPts val="0"/>
              </a:spcAft>
            </a:pPr>
            <a:r>
              <a:rPr lang="ru-RU" sz="1400" dirty="0" smtClean="0">
                <a:latin typeface="Times New Roman"/>
                <a:ea typeface="Calibri"/>
                <a:cs typeface="Times New Roman"/>
              </a:rPr>
              <a:t>Растения - мышка - сова </a:t>
            </a:r>
          </a:p>
          <a:p>
            <a:pPr>
              <a:lnSpc>
                <a:spcPct val="115000"/>
              </a:lnSpc>
              <a:spcAft>
                <a:spcPts val="0"/>
              </a:spcAft>
            </a:pPr>
            <a:r>
              <a:rPr lang="ru-RU" sz="1400" dirty="0" smtClean="0">
                <a:latin typeface="Times New Roman"/>
                <a:ea typeface="Calibri"/>
                <a:cs typeface="Times New Roman"/>
              </a:rPr>
              <a:t>Растения - заяц - лиса </a:t>
            </a:r>
          </a:p>
          <a:p>
            <a:pPr>
              <a:lnSpc>
                <a:spcPct val="115000"/>
              </a:lnSpc>
              <a:spcAft>
                <a:spcPts val="0"/>
              </a:spcAft>
            </a:pPr>
            <a:r>
              <a:rPr lang="ru-RU" sz="1400" dirty="0" smtClean="0">
                <a:latin typeface="Times New Roman"/>
                <a:ea typeface="Calibri"/>
                <a:cs typeface="Times New Roman"/>
              </a:rPr>
              <a:t>Насекомые - ежи </a:t>
            </a:r>
          </a:p>
          <a:p>
            <a:pPr>
              <a:lnSpc>
                <a:spcPct val="115000"/>
              </a:lnSpc>
              <a:spcAft>
                <a:spcPts val="0"/>
              </a:spcAft>
            </a:pPr>
            <a:r>
              <a:rPr lang="ru-RU" sz="1400" dirty="0" smtClean="0">
                <a:latin typeface="Times New Roman"/>
                <a:ea typeface="Calibri"/>
                <a:cs typeface="Times New Roman"/>
              </a:rPr>
              <a:t>Грибы - белки - куницы </a:t>
            </a:r>
          </a:p>
          <a:p>
            <a:pPr>
              <a:lnSpc>
                <a:spcPct val="115000"/>
              </a:lnSpc>
              <a:spcAft>
                <a:spcPts val="0"/>
              </a:spcAft>
            </a:pPr>
            <a:r>
              <a:rPr lang="ru-RU" sz="1400" dirty="0" smtClean="0">
                <a:latin typeface="Times New Roman"/>
                <a:ea typeface="Calibri"/>
                <a:cs typeface="Times New Roman"/>
              </a:rPr>
              <a:t>Лесные злаки - лось - медведь </a:t>
            </a:r>
          </a:p>
          <a:p>
            <a:pPr>
              <a:lnSpc>
                <a:spcPct val="115000"/>
              </a:lnSpc>
              <a:spcAft>
                <a:spcPts val="0"/>
              </a:spcAft>
            </a:pPr>
            <a:r>
              <a:rPr lang="ru-RU" sz="1400" dirty="0" smtClean="0">
                <a:latin typeface="Times New Roman"/>
                <a:ea typeface="Calibri"/>
                <a:cs typeface="Times New Roman"/>
              </a:rPr>
              <a:t>Молодые побеги - лось - медведь </a:t>
            </a:r>
          </a:p>
          <a:p>
            <a:pPr>
              <a:lnSpc>
                <a:spcPct val="115000"/>
              </a:lnSpc>
              <a:spcAft>
                <a:spcPts val="0"/>
              </a:spcAft>
            </a:pPr>
            <a:endParaRPr lang="ru-RU" sz="1400" dirty="0" smtClean="0">
              <a:latin typeface="Times New Roman"/>
              <a:ea typeface="Calibri"/>
              <a:cs typeface="Times New Roman"/>
            </a:endParaRPr>
          </a:p>
          <a:p>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06118175.jpg"/>
          <p:cNvPicPr>
            <a:picLocks noChangeAspect="1"/>
          </p:cNvPicPr>
          <p:nvPr/>
        </p:nvPicPr>
        <p:blipFill>
          <a:blip r:embed="rId2" cstate="print"/>
          <a:stretch>
            <a:fillRect/>
          </a:stretch>
        </p:blipFill>
        <p:spPr>
          <a:xfrm>
            <a:off x="0" y="0"/>
            <a:ext cx="6858000" cy="9144000"/>
          </a:xfrm>
          <a:prstGeom prst="rect">
            <a:avLst/>
          </a:prstGeom>
        </p:spPr>
      </p:pic>
      <p:sp>
        <p:nvSpPr>
          <p:cNvPr id="3" name="TextBox 2"/>
          <p:cNvSpPr txBox="1"/>
          <p:nvPr/>
        </p:nvSpPr>
        <p:spPr>
          <a:xfrm>
            <a:off x="404664" y="755576"/>
            <a:ext cx="6120680" cy="7979107"/>
          </a:xfrm>
          <a:prstGeom prst="rect">
            <a:avLst/>
          </a:prstGeom>
          <a:noFill/>
        </p:spPr>
        <p:txBody>
          <a:bodyPr wrap="square" rtlCol="0">
            <a:spAutoFit/>
          </a:bodyPr>
          <a:lstStyle/>
          <a:p>
            <a:pPr algn="ctr">
              <a:lnSpc>
                <a:spcPct val="115000"/>
              </a:lnSpc>
              <a:spcAft>
                <a:spcPts val="0"/>
              </a:spcAft>
            </a:pPr>
            <a:r>
              <a:rPr lang="ru-RU" sz="2000" b="1" i="1" dirty="0" smtClean="0">
                <a:solidFill>
                  <a:srgbClr val="FF0000"/>
                </a:solidFill>
                <a:latin typeface="Times New Roman"/>
                <a:ea typeface="Calibri"/>
                <a:cs typeface="Times New Roman"/>
              </a:rPr>
              <a:t>С чем нельзя в лес ходить?</a:t>
            </a:r>
            <a:endParaRPr lang="ru-RU" sz="2000" dirty="0" smtClean="0">
              <a:latin typeface="Times New Roman"/>
              <a:ea typeface="Calibri"/>
              <a:cs typeface="Times New Roman"/>
            </a:endParaRPr>
          </a:p>
          <a:p>
            <a:pPr algn="just">
              <a:lnSpc>
                <a:spcPct val="115000"/>
              </a:lnSpc>
              <a:spcAft>
                <a:spcPts val="0"/>
              </a:spcAft>
            </a:pPr>
            <a:r>
              <a:rPr lang="ru-RU" sz="1400" b="1" i="1" dirty="0" smtClean="0">
                <a:latin typeface="Times New Roman"/>
                <a:ea typeface="Calibri"/>
                <a:cs typeface="Times New Roman"/>
              </a:rPr>
              <a:t>Цель:</a:t>
            </a:r>
            <a:r>
              <a:rPr lang="ru-RU" sz="1400" dirty="0" smtClean="0">
                <a:latin typeface="Times New Roman"/>
                <a:ea typeface="Calibri"/>
                <a:cs typeface="Times New Roman"/>
              </a:rPr>
              <a:t> Уточнение и закрепление правил поведения в лесу. </a:t>
            </a:r>
          </a:p>
          <a:p>
            <a:pPr algn="just">
              <a:lnSpc>
                <a:spcPct val="115000"/>
              </a:lnSpc>
              <a:spcAft>
                <a:spcPts val="0"/>
              </a:spcAft>
            </a:pPr>
            <a:r>
              <a:rPr lang="ru-RU" sz="1400" b="1" i="1" dirty="0" smtClean="0">
                <a:latin typeface="Times New Roman"/>
                <a:ea typeface="Calibri"/>
                <a:cs typeface="Times New Roman"/>
              </a:rPr>
              <a:t>Правила игры:</a:t>
            </a:r>
            <a:r>
              <a:rPr lang="ru-RU" sz="1400" dirty="0" smtClean="0">
                <a:latin typeface="Times New Roman"/>
                <a:ea typeface="Calibri"/>
                <a:cs typeface="Times New Roman"/>
              </a:rPr>
              <a:t> Воспитатель выкладывает на стол предметы или иллюстрации с изображением ружья, топора, сачка, магнитофона, спичек, велосипеда... Дети объясняют, почему нельзя брать эти предметы в лес.</a:t>
            </a:r>
          </a:p>
          <a:p>
            <a:pPr algn="ctr">
              <a:lnSpc>
                <a:spcPct val="115000"/>
              </a:lnSpc>
              <a:spcAft>
                <a:spcPts val="0"/>
              </a:spcAft>
            </a:pPr>
            <a:r>
              <a:rPr lang="ru-RU" sz="2000" b="1" i="1" dirty="0" smtClean="0">
                <a:solidFill>
                  <a:srgbClr val="FF0000"/>
                </a:solidFill>
                <a:latin typeface="Times New Roman"/>
                <a:ea typeface="Times New Roman"/>
                <a:cs typeface="Times New Roman"/>
              </a:rPr>
              <a:t>Что было бы, если из леса исчезли…</a:t>
            </a:r>
            <a:endParaRPr lang="ru-RU" sz="1400" dirty="0" smtClean="0">
              <a:latin typeface="Times New Roman"/>
              <a:ea typeface="Calibri"/>
              <a:cs typeface="Times New Roman"/>
            </a:endParaRPr>
          </a:p>
          <a:p>
            <a:pPr indent="114300" algn="just">
              <a:lnSpc>
                <a:spcPct val="115000"/>
              </a:lnSpc>
              <a:spcAft>
                <a:spcPts val="0"/>
              </a:spcAft>
            </a:pPr>
            <a:r>
              <a:rPr lang="ru-RU" sz="1400" dirty="0" smtClean="0">
                <a:latin typeface="Times New Roman"/>
                <a:ea typeface="Times New Roman"/>
                <a:cs typeface="Times New Roman"/>
              </a:rPr>
              <a:t>Воспитатель предлагает убрать из леса насекомых:</a:t>
            </a:r>
            <a:br>
              <a:rPr lang="ru-RU" sz="1400" dirty="0" smtClean="0">
                <a:latin typeface="Times New Roman"/>
                <a:ea typeface="Times New Roman"/>
                <a:cs typeface="Times New Roman"/>
              </a:rPr>
            </a:br>
            <a:r>
              <a:rPr lang="ru-RU" sz="1400" dirty="0" smtClean="0">
                <a:latin typeface="Times New Roman"/>
                <a:ea typeface="Times New Roman"/>
                <a:cs typeface="Times New Roman"/>
              </a:rPr>
              <a:t>- Что бы произошло с остальными жителями? А если бы исчезли птицы? А если бы пропали ягоды? А если бы не было грибов? А если бы ушли из леса зайцы?</a:t>
            </a:r>
            <a:endParaRPr lang="ru-RU" sz="1400" dirty="0" smtClean="0">
              <a:latin typeface="Times New Roman"/>
              <a:ea typeface="Calibri"/>
              <a:cs typeface="Times New Roman"/>
            </a:endParaRPr>
          </a:p>
          <a:p>
            <a:pPr indent="114300" algn="just">
              <a:lnSpc>
                <a:spcPct val="115000"/>
              </a:lnSpc>
              <a:spcAft>
                <a:spcPts val="0"/>
              </a:spcAft>
            </a:pPr>
            <a:r>
              <a:rPr lang="ru-RU" sz="1400" dirty="0" smtClean="0">
                <a:latin typeface="Times New Roman"/>
                <a:ea typeface="Times New Roman"/>
                <a:cs typeface="Times New Roman"/>
              </a:rPr>
              <a:t>Оказывается, не случайно лес собрал своих обитателей вместе. Все лесные растения и животные связаны друг с другом. Они друг без друга не смогут обходиться.</a:t>
            </a:r>
            <a:endParaRPr lang="ru-RU" sz="1400" dirty="0" smtClean="0">
              <a:latin typeface="Times New Roman"/>
              <a:ea typeface="Calibri"/>
              <a:cs typeface="Times New Roman"/>
            </a:endParaRPr>
          </a:p>
          <a:p>
            <a:pPr algn="ctr">
              <a:lnSpc>
                <a:spcPct val="115000"/>
              </a:lnSpc>
              <a:spcAft>
                <a:spcPts val="0"/>
              </a:spcAft>
            </a:pPr>
            <a:r>
              <a:rPr lang="ru-RU" sz="2000" b="1" i="1" dirty="0" smtClean="0">
                <a:solidFill>
                  <a:srgbClr val="FF0000"/>
                </a:solidFill>
                <a:latin typeface="Times New Roman"/>
                <a:ea typeface="Times New Roman"/>
                <a:cs typeface="Times New Roman"/>
              </a:rPr>
              <a:t>Где что зреет?</a:t>
            </a:r>
            <a:endParaRPr lang="ru-RU" sz="1400" dirty="0" smtClean="0">
              <a:latin typeface="Times New Roman"/>
              <a:ea typeface="Calibri"/>
              <a:cs typeface="Times New Roman"/>
            </a:endParaRPr>
          </a:p>
          <a:p>
            <a:pPr algn="just">
              <a:lnSpc>
                <a:spcPct val="115000"/>
              </a:lnSpc>
              <a:spcAft>
                <a:spcPts val="0"/>
              </a:spcAft>
            </a:pPr>
            <a:r>
              <a:rPr lang="ru-RU" sz="1400" b="1" i="1" dirty="0" smtClean="0">
                <a:latin typeface="Times New Roman"/>
                <a:ea typeface="Times New Roman"/>
                <a:cs typeface="Times New Roman"/>
              </a:rPr>
              <a:t>Цель:</a:t>
            </a:r>
            <a:r>
              <a:rPr lang="ru-RU" sz="1400" dirty="0" smtClean="0">
                <a:latin typeface="Times New Roman"/>
                <a:ea typeface="Times New Roman"/>
                <a:cs typeface="Times New Roman"/>
              </a:rPr>
              <a:t> учить использовать знания о растениях, сравнивать плоды дерева с его листьями.</a:t>
            </a:r>
            <a:endParaRPr lang="ru-RU" sz="1400" dirty="0" smtClean="0">
              <a:latin typeface="Times New Roman"/>
              <a:ea typeface="Calibri"/>
              <a:cs typeface="Times New Roman"/>
            </a:endParaRPr>
          </a:p>
          <a:p>
            <a:pPr indent="114300" algn="just">
              <a:lnSpc>
                <a:spcPct val="115000"/>
              </a:lnSpc>
              <a:spcAft>
                <a:spcPts val="0"/>
              </a:spcAft>
            </a:pPr>
            <a:r>
              <a:rPr lang="ru-RU" sz="1400" b="1" i="1" dirty="0" smtClean="0">
                <a:latin typeface="Times New Roman"/>
                <a:ea typeface="Times New Roman"/>
                <a:cs typeface="Times New Roman"/>
              </a:rPr>
              <a:t>Ход игры:</a:t>
            </a:r>
            <a:r>
              <a:rPr lang="ru-RU" sz="1400" dirty="0" smtClean="0">
                <a:latin typeface="Times New Roman"/>
                <a:ea typeface="Times New Roman"/>
                <a:cs typeface="Times New Roman"/>
              </a:rPr>
              <a:t> на фланелеграфе выкладываются две ветки: на одной – плоды и листья одного растения (яблоня), на другой – плоды и листья разных растений (например, листья крыжовника и  плоды груши). Воспитатель задаёт вопрос: «Какие плоды созреют, а какие нет?» дети исправляют ошибки, допущенные в составлении рисунка.</a:t>
            </a:r>
            <a:endParaRPr lang="ru-RU" sz="1400" dirty="0" smtClean="0">
              <a:latin typeface="Times New Roman"/>
              <a:ea typeface="Calibri"/>
              <a:cs typeface="Times New Roman"/>
            </a:endParaRPr>
          </a:p>
          <a:p>
            <a:pPr algn="ctr">
              <a:lnSpc>
                <a:spcPct val="115000"/>
              </a:lnSpc>
              <a:spcAft>
                <a:spcPts val="0"/>
              </a:spcAft>
            </a:pPr>
            <a:r>
              <a:rPr lang="ru-RU" sz="2000" b="1" i="1" dirty="0" smtClean="0">
                <a:solidFill>
                  <a:srgbClr val="FF0000"/>
                </a:solidFill>
                <a:latin typeface="Times New Roman"/>
                <a:ea typeface="Times New Roman"/>
                <a:cs typeface="Times New Roman"/>
              </a:rPr>
              <a:t>Угадай, что в руке?</a:t>
            </a:r>
            <a:endParaRPr lang="ru-RU" sz="1400" dirty="0" smtClean="0">
              <a:latin typeface="Times New Roman"/>
              <a:ea typeface="Calibri"/>
              <a:cs typeface="Times New Roman"/>
            </a:endParaRPr>
          </a:p>
          <a:p>
            <a:pPr indent="114300">
              <a:lnSpc>
                <a:spcPct val="115000"/>
              </a:lnSpc>
              <a:spcAft>
                <a:spcPts val="0"/>
              </a:spcAft>
            </a:pPr>
            <a:r>
              <a:rPr lang="ru-RU" sz="1400" dirty="0" smtClean="0">
                <a:latin typeface="Times New Roman"/>
                <a:ea typeface="Times New Roman"/>
                <a:cs typeface="Times New Roman"/>
              </a:rPr>
              <a:t>Дети стоят, выстроившись в круг, руки держат за спиной. Воспитатель раскладывает в руки детям муляжи фруктов. Затем показывает один из фруктов. Затем показывает один из фруктов. Дети, которые определили у себя такой же фрукт, по сигналу подбегают к воспитателю. Смотреть на то, что лежит в руке, нельзя, предмет нужно узнавать на ощупь.</a:t>
            </a:r>
            <a:endParaRPr lang="ru-RU" sz="1400" dirty="0" smtClean="0">
              <a:latin typeface="Times New Roman"/>
              <a:ea typeface="Calibri"/>
              <a:cs typeface="Times New Roman"/>
            </a:endParaRPr>
          </a:p>
          <a:p>
            <a:pPr indent="114300">
              <a:lnSpc>
                <a:spcPct val="115000"/>
              </a:lnSpc>
              <a:spcAft>
                <a:spcPts val="0"/>
              </a:spcAft>
            </a:pPr>
            <a:r>
              <a:rPr lang="ru-RU" sz="1400" dirty="0" smtClean="0">
                <a:latin typeface="Times New Roman"/>
                <a:ea typeface="Times New Roman"/>
                <a:cs typeface="Times New Roman"/>
              </a:rPr>
              <a:t> </a:t>
            </a:r>
            <a:endParaRPr lang="ru-RU" sz="1400" dirty="0" smtClean="0">
              <a:latin typeface="Times New Roman"/>
              <a:ea typeface="Calibri"/>
              <a:cs typeface="Times New Roman"/>
            </a:endParaRPr>
          </a:p>
          <a:p>
            <a:pPr algn="just">
              <a:lnSpc>
                <a:spcPct val="115000"/>
              </a:lnSpc>
              <a:spcAft>
                <a:spcPts val="0"/>
              </a:spcAft>
            </a:pPr>
            <a:endParaRPr lang="ru-RU" sz="1400" dirty="0" smtClean="0">
              <a:latin typeface="Times New Roman"/>
              <a:ea typeface="Calibri"/>
              <a:cs typeface="Times New Roman"/>
            </a:endParaRPr>
          </a:p>
          <a:p>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06118175.jpg"/>
          <p:cNvPicPr>
            <a:picLocks noChangeAspect="1"/>
          </p:cNvPicPr>
          <p:nvPr/>
        </p:nvPicPr>
        <p:blipFill>
          <a:blip r:embed="rId2" cstate="print"/>
          <a:stretch>
            <a:fillRect/>
          </a:stretch>
        </p:blipFill>
        <p:spPr>
          <a:xfrm>
            <a:off x="0" y="0"/>
            <a:ext cx="6858000" cy="9144000"/>
          </a:xfrm>
          <a:prstGeom prst="rect">
            <a:avLst/>
          </a:prstGeom>
        </p:spPr>
      </p:pic>
      <p:sp>
        <p:nvSpPr>
          <p:cNvPr id="3" name="TextBox 2"/>
          <p:cNvSpPr txBox="1"/>
          <p:nvPr/>
        </p:nvSpPr>
        <p:spPr>
          <a:xfrm>
            <a:off x="404664" y="395536"/>
            <a:ext cx="6120680" cy="8554650"/>
          </a:xfrm>
          <a:prstGeom prst="rect">
            <a:avLst/>
          </a:prstGeom>
          <a:noFill/>
        </p:spPr>
        <p:txBody>
          <a:bodyPr wrap="square" rtlCol="0">
            <a:spAutoFit/>
          </a:bodyPr>
          <a:lstStyle/>
          <a:p>
            <a:pPr algn="ctr">
              <a:lnSpc>
                <a:spcPct val="115000"/>
              </a:lnSpc>
              <a:spcAft>
                <a:spcPts val="0"/>
              </a:spcAft>
            </a:pPr>
            <a:r>
              <a:rPr lang="ru-RU" sz="2000" b="1" i="1" dirty="0" smtClean="0">
                <a:solidFill>
                  <a:srgbClr val="FF0000"/>
                </a:solidFill>
                <a:latin typeface="Times New Roman"/>
                <a:ea typeface="Times New Roman"/>
                <a:cs typeface="Times New Roman"/>
              </a:rPr>
              <a:t>Цветочный магазин</a:t>
            </a:r>
            <a:endParaRPr lang="ru-RU" sz="2000" dirty="0" smtClean="0">
              <a:latin typeface="Times New Roman"/>
              <a:ea typeface="Calibri"/>
              <a:cs typeface="Times New Roman"/>
            </a:endParaRPr>
          </a:p>
          <a:p>
            <a:pPr indent="114300">
              <a:spcAft>
                <a:spcPts val="0"/>
              </a:spcAft>
            </a:pPr>
            <a:r>
              <a:rPr lang="ru-RU" sz="1400" b="1" i="1" dirty="0" smtClean="0">
                <a:latin typeface="Times New Roman"/>
                <a:ea typeface="Times New Roman"/>
                <a:cs typeface="Times New Roman"/>
              </a:rPr>
              <a:t>Цель:</a:t>
            </a:r>
            <a:r>
              <a:rPr lang="ru-RU" sz="1400" dirty="0" smtClean="0">
                <a:latin typeface="Times New Roman"/>
                <a:ea typeface="Times New Roman"/>
                <a:cs typeface="Times New Roman"/>
              </a:rPr>
              <a:t> закреплять умение различать цвета, называть их быстро, находить нужный цветок среди других. Научить детей группировать растения по цвету, составлять красивые букеты.</a:t>
            </a:r>
            <a:endParaRPr lang="ru-RU" sz="1400" dirty="0" smtClean="0">
              <a:latin typeface="Times New Roman"/>
              <a:ea typeface="Calibri"/>
              <a:cs typeface="Times New Roman"/>
            </a:endParaRPr>
          </a:p>
          <a:p>
            <a:pPr indent="114300">
              <a:spcAft>
                <a:spcPts val="0"/>
              </a:spcAft>
            </a:pPr>
            <a:r>
              <a:rPr lang="ru-RU" sz="1400" b="1" i="1" dirty="0" smtClean="0">
                <a:latin typeface="Times New Roman"/>
                <a:ea typeface="Times New Roman"/>
                <a:cs typeface="Times New Roman"/>
              </a:rPr>
              <a:t>Ход игры:</a:t>
            </a:r>
            <a:r>
              <a:rPr lang="ru-RU" sz="1400" dirty="0" smtClean="0">
                <a:latin typeface="Times New Roman"/>
                <a:ea typeface="Times New Roman"/>
                <a:cs typeface="Times New Roman"/>
              </a:rPr>
              <a:t> Дети приходят в магазин, где представлен большой выбор цветов.</a:t>
            </a:r>
            <a:endParaRPr lang="ru-RU" sz="1400" dirty="0" smtClean="0">
              <a:latin typeface="Times New Roman"/>
              <a:ea typeface="Calibri"/>
              <a:cs typeface="Times New Roman"/>
            </a:endParaRPr>
          </a:p>
          <a:p>
            <a:pPr indent="114300">
              <a:spcAft>
                <a:spcPts val="0"/>
              </a:spcAft>
            </a:pPr>
            <a:r>
              <a:rPr lang="ru-RU" sz="1400" b="1" i="1" dirty="0" smtClean="0">
                <a:latin typeface="Times New Roman"/>
                <a:ea typeface="Times New Roman"/>
                <a:cs typeface="Times New Roman"/>
              </a:rPr>
              <a:t>Вариант 1.</a:t>
            </a:r>
            <a:r>
              <a:rPr lang="ru-RU" sz="1400" i="1" dirty="0" smtClean="0">
                <a:latin typeface="Times New Roman"/>
                <a:ea typeface="Times New Roman"/>
                <a:cs typeface="Times New Roman"/>
              </a:rPr>
              <a:t> </a:t>
            </a:r>
            <a:br>
              <a:rPr lang="ru-RU" sz="1400" i="1" dirty="0" smtClean="0">
                <a:latin typeface="Times New Roman"/>
                <a:ea typeface="Times New Roman"/>
                <a:cs typeface="Times New Roman"/>
              </a:rPr>
            </a:br>
            <a:r>
              <a:rPr lang="ru-RU" sz="1400" dirty="0" smtClean="0">
                <a:latin typeface="Times New Roman"/>
                <a:ea typeface="Times New Roman"/>
                <a:cs typeface="Times New Roman"/>
              </a:rPr>
              <a:t>На столе поднос с разноцветными лепестками разной формы. Дети выбирают понравившиеся лепестки, называют их цвет и находят цветок, соответствующий выбранным лепесткам и по цвету и по форме.</a:t>
            </a:r>
            <a:endParaRPr lang="ru-RU" sz="1400" dirty="0" smtClean="0">
              <a:latin typeface="Times New Roman"/>
              <a:ea typeface="Calibri"/>
              <a:cs typeface="Times New Roman"/>
            </a:endParaRPr>
          </a:p>
          <a:p>
            <a:pPr indent="114300">
              <a:spcAft>
                <a:spcPts val="0"/>
              </a:spcAft>
            </a:pPr>
            <a:r>
              <a:rPr lang="ru-RU" sz="1400" b="1" i="1" dirty="0" smtClean="0">
                <a:latin typeface="Times New Roman"/>
                <a:ea typeface="Times New Roman"/>
                <a:cs typeface="Times New Roman"/>
              </a:rPr>
              <a:t>Вариант 2.</a:t>
            </a:r>
            <a:r>
              <a:rPr lang="ru-RU" sz="1400" i="1" dirty="0" smtClean="0">
                <a:latin typeface="Times New Roman"/>
                <a:ea typeface="Times New Roman"/>
                <a:cs typeface="Times New Roman"/>
              </a:rPr>
              <a:t/>
            </a:r>
            <a:br>
              <a:rPr lang="ru-RU" sz="1400" i="1" dirty="0" smtClean="0">
                <a:latin typeface="Times New Roman"/>
                <a:ea typeface="Times New Roman"/>
                <a:cs typeface="Times New Roman"/>
              </a:rPr>
            </a:br>
            <a:r>
              <a:rPr lang="ru-RU" sz="1400" dirty="0" smtClean="0">
                <a:latin typeface="Times New Roman"/>
                <a:ea typeface="Times New Roman"/>
                <a:cs typeface="Times New Roman"/>
              </a:rPr>
              <a:t>Дети делятся на продавцов и покупателей. Покупатель должен так описать выбранный им цветок, чтобы продавец, сразу догадался, о каком цветке идёт речь.</a:t>
            </a:r>
            <a:endParaRPr lang="ru-RU" sz="1400" dirty="0" smtClean="0">
              <a:latin typeface="Times New Roman"/>
              <a:ea typeface="Calibri"/>
              <a:cs typeface="Times New Roman"/>
            </a:endParaRPr>
          </a:p>
          <a:p>
            <a:r>
              <a:rPr lang="ru-RU" sz="1400" b="1" i="1" dirty="0" smtClean="0">
                <a:latin typeface="Times New Roman"/>
                <a:ea typeface="Times New Roman"/>
              </a:rPr>
              <a:t>Вариант 3.</a:t>
            </a:r>
            <a:r>
              <a:rPr lang="ru-RU" sz="1400" i="1" dirty="0" smtClean="0">
                <a:latin typeface="Times New Roman"/>
                <a:ea typeface="Times New Roman"/>
              </a:rPr>
              <a:t/>
            </a:r>
            <a:br>
              <a:rPr lang="ru-RU" sz="1400" i="1" dirty="0" smtClean="0">
                <a:latin typeface="Times New Roman"/>
                <a:ea typeface="Times New Roman"/>
              </a:rPr>
            </a:br>
            <a:r>
              <a:rPr lang="ru-RU" sz="1400" dirty="0" smtClean="0">
                <a:latin typeface="Times New Roman"/>
                <a:ea typeface="Times New Roman"/>
              </a:rPr>
              <a:t>Из цветов дети самостоятельно составляют три букета: весенний, летний, осенний. Можно использовать стихи о цветах.</a:t>
            </a:r>
          </a:p>
          <a:p>
            <a:pPr algn="ctr">
              <a:lnSpc>
                <a:spcPct val="115000"/>
              </a:lnSpc>
              <a:spcAft>
                <a:spcPts val="0"/>
              </a:spcAft>
            </a:pPr>
            <a:r>
              <a:rPr lang="ru-RU" sz="2000" b="1" i="1" dirty="0" smtClean="0">
                <a:solidFill>
                  <a:srgbClr val="FF0000"/>
                </a:solidFill>
                <a:latin typeface="Times New Roman"/>
                <a:ea typeface="Times New Roman"/>
                <a:cs typeface="Times New Roman"/>
              </a:rPr>
              <a:t>Распределение плодов по цвету</a:t>
            </a:r>
            <a:endParaRPr lang="ru-RU" sz="1400" dirty="0" smtClean="0">
              <a:latin typeface="Times New Roman"/>
              <a:ea typeface="Calibri"/>
              <a:cs typeface="Times New Roman"/>
            </a:endParaRPr>
          </a:p>
          <a:p>
            <a:pPr indent="114300" algn="just">
              <a:spcAft>
                <a:spcPts val="0"/>
              </a:spcAft>
            </a:pPr>
            <a:r>
              <a:rPr lang="ru-RU" sz="1400" dirty="0" smtClean="0">
                <a:latin typeface="Times New Roman"/>
                <a:ea typeface="Times New Roman"/>
                <a:cs typeface="Times New Roman"/>
              </a:rPr>
              <a:t>Воспитатель предлагает детям распределить плоды по цвету: на одно блюдо положить плоды с красным оттенком, на другое – с жёлтым, а на третье – с зелёным. Игровой персонаж (например, Вини-Пух) тоже участвует в этом и совершает ошибки: например, жёлтую грушу кладёт к зелёным плодам. Воспитатель и дети доброжелательно и деликатно указывают на ошибку медвежонка, называют оттенки цвета: светло-зелёный (капуста), ярко-красный (помидор) и т.д.</a:t>
            </a:r>
            <a:endParaRPr lang="ru-RU" sz="1400" dirty="0" smtClean="0">
              <a:latin typeface="Times New Roman"/>
              <a:ea typeface="Calibri"/>
              <a:cs typeface="Times New Roman"/>
            </a:endParaRPr>
          </a:p>
          <a:p>
            <a:pPr algn="ctr">
              <a:lnSpc>
                <a:spcPct val="115000"/>
              </a:lnSpc>
              <a:spcAft>
                <a:spcPts val="0"/>
              </a:spcAft>
            </a:pPr>
            <a:r>
              <a:rPr lang="ru-RU" sz="2000" b="1" i="1" dirty="0" smtClean="0">
                <a:solidFill>
                  <a:srgbClr val="FF0000"/>
                </a:solidFill>
                <a:latin typeface="Times New Roman"/>
                <a:ea typeface="Times New Roman"/>
                <a:cs typeface="Times New Roman"/>
              </a:rPr>
              <a:t>Распределение плодов по форме и вкусу</a:t>
            </a:r>
            <a:endParaRPr lang="ru-RU" sz="1400" dirty="0" smtClean="0">
              <a:latin typeface="Times New Roman"/>
              <a:ea typeface="Calibri"/>
              <a:cs typeface="Times New Roman"/>
            </a:endParaRPr>
          </a:p>
          <a:p>
            <a:pPr indent="114300" algn="just">
              <a:spcAft>
                <a:spcPts val="0"/>
              </a:spcAft>
            </a:pPr>
            <a:r>
              <a:rPr lang="ru-RU" sz="1400" dirty="0" smtClean="0">
                <a:latin typeface="Times New Roman"/>
                <a:ea typeface="Times New Roman"/>
                <a:cs typeface="Times New Roman"/>
              </a:rPr>
              <a:t>Воспитатель предлагает детям разложить плоды иначе, по форме: круглые – на одно блюдо, продолговатые – на другое. После уточнения даёт детям третье задание: распределить плоды по вкусу – на одно блюдо положить плоды сладкие, на другое – несладкие. Вини-Пух радуется – он любит всё сладкое. Когда распределение заканчивается, он ставит блюдо со сладкими плодами к себе: «Я очень люблю мёд и всё сладкое!» «Вини-Пух, разве это хорошо всё самое вкусное брать себе? – говорит воспитательница. – Дети тоже любят сладкие фрукты и овощи. Идите мыть руки, а я разрежу фрукты и овощи и угощу всех».</a:t>
            </a:r>
            <a:endParaRPr lang="ru-RU" sz="1400" dirty="0" smtClean="0">
              <a:latin typeface="Times New Roman"/>
              <a:ea typeface="Calibri"/>
              <a:cs typeface="Times New Roman"/>
            </a:endParaRPr>
          </a:p>
          <a:p>
            <a:endParaRPr lang="ru-RU" sz="1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06118175.jpg"/>
          <p:cNvPicPr>
            <a:picLocks noChangeAspect="1"/>
          </p:cNvPicPr>
          <p:nvPr/>
        </p:nvPicPr>
        <p:blipFill>
          <a:blip r:embed="rId2" cstate="print"/>
          <a:stretch>
            <a:fillRect/>
          </a:stretch>
        </p:blipFill>
        <p:spPr>
          <a:xfrm>
            <a:off x="0" y="0"/>
            <a:ext cx="6858000" cy="9144000"/>
          </a:xfrm>
          <a:prstGeom prst="rect">
            <a:avLst/>
          </a:prstGeom>
        </p:spPr>
      </p:pic>
      <p:sp>
        <p:nvSpPr>
          <p:cNvPr id="3" name="TextBox 2"/>
          <p:cNvSpPr txBox="1"/>
          <p:nvPr/>
        </p:nvSpPr>
        <p:spPr>
          <a:xfrm>
            <a:off x="404664" y="539552"/>
            <a:ext cx="6120680" cy="9528123"/>
          </a:xfrm>
          <a:prstGeom prst="rect">
            <a:avLst/>
          </a:prstGeom>
          <a:noFill/>
        </p:spPr>
        <p:txBody>
          <a:bodyPr wrap="square" rtlCol="0">
            <a:spAutoFit/>
          </a:bodyPr>
          <a:lstStyle/>
          <a:p>
            <a:pPr algn="ctr">
              <a:lnSpc>
                <a:spcPct val="115000"/>
              </a:lnSpc>
              <a:spcAft>
                <a:spcPts val="0"/>
              </a:spcAft>
            </a:pPr>
            <a:r>
              <a:rPr lang="ru-RU" sz="2000" b="1" i="1" dirty="0" smtClean="0">
                <a:solidFill>
                  <a:srgbClr val="FF0000"/>
                </a:solidFill>
                <a:latin typeface="Times New Roman"/>
                <a:ea typeface="Times New Roman"/>
                <a:cs typeface="Times New Roman"/>
              </a:rPr>
              <a:t>Вершки-корешки</a:t>
            </a:r>
            <a:endParaRPr lang="ru-RU" sz="2000" dirty="0" smtClean="0">
              <a:latin typeface="Times New Roman"/>
              <a:ea typeface="Calibri"/>
              <a:cs typeface="Times New Roman"/>
            </a:endParaRPr>
          </a:p>
          <a:p>
            <a:pPr indent="114300">
              <a:spcAft>
                <a:spcPts val="0"/>
              </a:spcAft>
            </a:pPr>
            <a:r>
              <a:rPr lang="ru-RU" sz="1400" dirty="0" smtClean="0">
                <a:latin typeface="Times New Roman"/>
                <a:ea typeface="Times New Roman"/>
                <a:cs typeface="Times New Roman"/>
              </a:rPr>
              <a:t>Дети сидят в кругу. Воспитатель называет овощи, дети делают движения руками: если овощ растёт на земле, на грядке, дети поднимают кисти рук вверх. Если овощ растёт на земле – кисти рук опускают вниз.</a:t>
            </a:r>
          </a:p>
          <a:p>
            <a:pPr algn="ctr">
              <a:lnSpc>
                <a:spcPct val="115000"/>
              </a:lnSpc>
              <a:spcAft>
                <a:spcPts val="0"/>
              </a:spcAft>
            </a:pPr>
            <a:r>
              <a:rPr lang="ru-RU" sz="2000" b="1" i="1" dirty="0" smtClean="0">
                <a:solidFill>
                  <a:srgbClr val="FF0000"/>
                </a:solidFill>
                <a:latin typeface="Times New Roman"/>
                <a:ea typeface="Times New Roman"/>
                <a:cs typeface="Times New Roman"/>
              </a:rPr>
              <a:t>Узнай и назови</a:t>
            </a:r>
            <a:endParaRPr lang="ru-RU" sz="1400" dirty="0" smtClean="0">
              <a:latin typeface="Times New Roman"/>
              <a:ea typeface="Calibri"/>
              <a:cs typeface="Times New Roman"/>
            </a:endParaRPr>
          </a:p>
          <a:p>
            <a:pPr indent="114300">
              <a:spcAft>
                <a:spcPts val="0"/>
              </a:spcAft>
            </a:pPr>
            <a:r>
              <a:rPr lang="ru-RU" sz="1400" dirty="0" smtClean="0">
                <a:latin typeface="Times New Roman"/>
                <a:ea typeface="Times New Roman"/>
                <a:cs typeface="Times New Roman"/>
              </a:rPr>
              <a:t>Педагог берёт из корзинки растения и показывает их детям. Уточняет правила игры: вот лежат лекарственные растения. Я буду показывать вам какое-нибудь растение, а вы должны рассказать о нём всё, что знаете. Назовите место, где растёт (болото, луг, овраг) И наша гостья, Красная Шапочка, поиграет и послушает о лекарственных травах вместе с нами. Например, ромашку аптечную (цветы) собирают летом, подорожник (собирают только листики без ножек) весной и в начале лета, крапиву – весной, когда она только-только вырастает (2-3 рассказа детей)</a:t>
            </a:r>
            <a:endParaRPr lang="ru-RU" sz="1400" dirty="0" smtClean="0">
              <a:latin typeface="Times New Roman"/>
              <a:ea typeface="Calibri"/>
              <a:cs typeface="Times New Roman"/>
            </a:endParaRPr>
          </a:p>
          <a:p>
            <a:pPr algn="ctr">
              <a:lnSpc>
                <a:spcPct val="115000"/>
              </a:lnSpc>
              <a:spcAft>
                <a:spcPts val="0"/>
              </a:spcAft>
            </a:pPr>
            <a:r>
              <a:rPr lang="ru-RU" sz="2000" b="1" i="1" dirty="0" smtClean="0">
                <a:solidFill>
                  <a:srgbClr val="FF0000"/>
                </a:solidFill>
                <a:latin typeface="Times New Roman"/>
                <a:ea typeface="Times New Roman"/>
                <a:cs typeface="Times New Roman"/>
              </a:rPr>
              <a:t>Чудесный мешочек</a:t>
            </a:r>
            <a:endParaRPr lang="ru-RU" sz="1400" dirty="0" smtClean="0">
              <a:latin typeface="Times New Roman"/>
              <a:ea typeface="Calibri"/>
              <a:cs typeface="Times New Roman"/>
            </a:endParaRPr>
          </a:p>
          <a:p>
            <a:pPr indent="114300">
              <a:spcAft>
                <a:spcPts val="0"/>
              </a:spcAft>
            </a:pPr>
            <a:r>
              <a:rPr lang="ru-RU" sz="1400" dirty="0" smtClean="0">
                <a:latin typeface="Times New Roman"/>
                <a:ea typeface="Times New Roman"/>
                <a:cs typeface="Times New Roman"/>
              </a:rPr>
              <a:t>В мешочке находятся: мёд, орехи, сыр, пшено, яблоко, морковь и т.д. Дети достают пищу для зверей, угадывают, для кого она, кто чем питается. Подходят к игрушкам и угощают их.</a:t>
            </a:r>
            <a:r>
              <a:rPr lang="ru-RU" sz="1400" dirty="0" smtClean="0">
                <a:latin typeface="Times New Roman"/>
                <a:ea typeface="Calibri"/>
                <a:cs typeface="Times New Roman"/>
              </a:rPr>
              <a:t> </a:t>
            </a:r>
          </a:p>
          <a:p>
            <a:pPr indent="114300" algn="ctr">
              <a:lnSpc>
                <a:spcPct val="115000"/>
              </a:lnSpc>
              <a:spcAft>
                <a:spcPts val="0"/>
              </a:spcAft>
            </a:pPr>
            <a:r>
              <a:rPr lang="ru-RU" sz="1400" dirty="0" smtClean="0">
                <a:latin typeface="Times New Roman"/>
                <a:ea typeface="Times New Roman"/>
                <a:cs typeface="Times New Roman"/>
              </a:rPr>
              <a:t> </a:t>
            </a:r>
            <a:r>
              <a:rPr lang="ru-RU" sz="2000" b="1" i="1" dirty="0" smtClean="0">
                <a:solidFill>
                  <a:srgbClr val="FF0000"/>
                </a:solidFill>
                <a:latin typeface="Times New Roman"/>
                <a:ea typeface="Times New Roman"/>
                <a:cs typeface="Times New Roman"/>
              </a:rPr>
              <a:t>Где спряталась рыбка</a:t>
            </a:r>
            <a:endParaRPr lang="ru-RU" sz="1400" dirty="0" smtClean="0">
              <a:latin typeface="Times New Roman"/>
              <a:ea typeface="Calibri"/>
              <a:cs typeface="Times New Roman"/>
            </a:endParaRPr>
          </a:p>
          <a:p>
            <a:pPr indent="114300">
              <a:spcAft>
                <a:spcPts val="0"/>
              </a:spcAft>
            </a:pPr>
            <a:r>
              <a:rPr lang="ru-RU" sz="1400" b="1" i="1" dirty="0" smtClean="0">
                <a:latin typeface="Times New Roman"/>
                <a:ea typeface="Times New Roman"/>
                <a:cs typeface="Times New Roman"/>
              </a:rPr>
              <a:t>Цель:</a:t>
            </a:r>
            <a:r>
              <a:rPr lang="ru-RU" sz="1400" dirty="0" smtClean="0">
                <a:latin typeface="Times New Roman"/>
                <a:ea typeface="Times New Roman"/>
                <a:cs typeface="Times New Roman"/>
              </a:rPr>
              <a:t> развивать умение детей анализировать, закреплять названия растений, расширять словарный запас.</a:t>
            </a:r>
            <a:endParaRPr lang="ru-RU" sz="1400" dirty="0" smtClean="0">
              <a:latin typeface="Times New Roman"/>
              <a:ea typeface="Calibri"/>
              <a:cs typeface="Times New Roman"/>
            </a:endParaRPr>
          </a:p>
          <a:p>
            <a:pPr indent="114300">
              <a:spcAft>
                <a:spcPts val="0"/>
              </a:spcAft>
            </a:pPr>
            <a:r>
              <a:rPr lang="ru-RU" sz="1400" b="1" i="1" dirty="0" smtClean="0">
                <a:latin typeface="Times New Roman"/>
                <a:ea typeface="Times New Roman"/>
                <a:cs typeface="Times New Roman"/>
              </a:rPr>
              <a:t>Материал:</a:t>
            </a:r>
            <a:r>
              <a:rPr lang="ru-RU" sz="1400" dirty="0" smtClean="0">
                <a:latin typeface="Times New Roman"/>
                <a:ea typeface="Times New Roman"/>
                <a:cs typeface="Times New Roman"/>
              </a:rPr>
              <a:t> голубая ткань или бумага (пруд), несколько видов растений, ракушка, палочка, коряга.</a:t>
            </a:r>
            <a:endParaRPr lang="ru-RU" sz="1400" dirty="0" smtClean="0">
              <a:latin typeface="Times New Roman"/>
              <a:ea typeface="Calibri"/>
              <a:cs typeface="Times New Roman"/>
            </a:endParaRPr>
          </a:p>
          <a:p>
            <a:pPr indent="114300">
              <a:spcAft>
                <a:spcPts val="0"/>
              </a:spcAft>
            </a:pPr>
            <a:r>
              <a:rPr lang="ru-RU" sz="1400" b="1" i="1" dirty="0" smtClean="0">
                <a:latin typeface="Times New Roman"/>
                <a:ea typeface="Times New Roman"/>
                <a:cs typeface="Times New Roman"/>
              </a:rPr>
              <a:t>Описание:</a:t>
            </a:r>
            <a:r>
              <a:rPr lang="ru-RU" sz="1400" dirty="0" smtClean="0">
                <a:latin typeface="Times New Roman"/>
                <a:ea typeface="Times New Roman"/>
                <a:cs typeface="Times New Roman"/>
              </a:rPr>
              <a:t> детям показывают маленькую рыбку (игрушку), которая «захотела поиграть с ними в прятки». Воспитатель просит детей закрыть глаза и в это время прячет рыбку за растение или любой другой предмет. Дети открывают глаза.</a:t>
            </a:r>
            <a:br>
              <a:rPr lang="ru-RU" sz="1400" dirty="0" smtClean="0">
                <a:latin typeface="Times New Roman"/>
                <a:ea typeface="Times New Roman"/>
                <a:cs typeface="Times New Roman"/>
              </a:rPr>
            </a:br>
            <a:r>
              <a:rPr lang="ru-RU" sz="1400" dirty="0" smtClean="0">
                <a:latin typeface="Times New Roman"/>
                <a:ea typeface="Times New Roman"/>
                <a:cs typeface="Times New Roman"/>
              </a:rPr>
              <a:t>«Как же найти рыбку?» - спрашивает воспитатель. – Сейчас я расскажу вам, куда она спряталась. Воспитатель рассказывает, на что похож тот предмет, за которым «спряталась рыбка. Дети отгадывают.</a:t>
            </a:r>
          </a:p>
          <a:p>
            <a:pPr algn="ctr">
              <a:lnSpc>
                <a:spcPct val="115000"/>
              </a:lnSpc>
              <a:spcAft>
                <a:spcPts val="0"/>
              </a:spcAft>
            </a:pPr>
            <a:r>
              <a:rPr lang="ru-RU" sz="2000" b="1" i="1" dirty="0" smtClean="0">
                <a:solidFill>
                  <a:srgbClr val="FF0000"/>
                </a:solidFill>
                <a:latin typeface="Times New Roman"/>
                <a:ea typeface="Times New Roman"/>
                <a:cs typeface="Times New Roman"/>
              </a:rPr>
              <a:t>Да – нет</a:t>
            </a:r>
            <a:endParaRPr lang="ru-RU" sz="2000" dirty="0" smtClean="0">
              <a:latin typeface="Times New Roman"/>
              <a:ea typeface="Calibri"/>
              <a:cs typeface="Times New Roman"/>
            </a:endParaRPr>
          </a:p>
          <a:p>
            <a:pPr indent="114300">
              <a:spcAft>
                <a:spcPts val="0"/>
              </a:spcAft>
            </a:pPr>
            <a:r>
              <a:rPr lang="ru-RU" sz="1400" dirty="0" smtClean="0">
                <a:latin typeface="Times New Roman"/>
                <a:ea typeface="Times New Roman"/>
                <a:cs typeface="Times New Roman"/>
              </a:rPr>
              <a:t>На все вопросы ведущего можно отвечать только словами «да» или «нет». Водящий выйдет за дверь, а мы договоримся, какое животное (растение) мы ему загадаем. Он придёт и будет нас спрашивать, где живёт это животное, какое оно, чем питается. Мы ему будем отвечать только двумя словами.</a:t>
            </a:r>
          </a:p>
          <a:p>
            <a:pPr>
              <a:lnSpc>
                <a:spcPct val="115000"/>
              </a:lnSpc>
              <a:spcAft>
                <a:spcPts val="0"/>
              </a:spcAft>
            </a:pPr>
            <a:r>
              <a:rPr lang="ru-RU" sz="1400" b="1" i="1" dirty="0" smtClean="0">
                <a:latin typeface="Times New Roman"/>
                <a:ea typeface="Times New Roman"/>
                <a:cs typeface="Times New Roman"/>
              </a:rPr>
              <a:t> </a:t>
            </a:r>
            <a:endParaRPr lang="ru-RU" sz="1400" dirty="0" smtClean="0">
              <a:latin typeface="Times New Roman"/>
              <a:ea typeface="Calibri"/>
              <a:cs typeface="Times New Roman"/>
            </a:endParaRPr>
          </a:p>
          <a:p>
            <a:pPr indent="114300">
              <a:spcAft>
                <a:spcPts val="0"/>
              </a:spcAft>
            </a:pPr>
            <a:endParaRPr lang="ru-RU" sz="1400" dirty="0" smtClean="0">
              <a:latin typeface="Times New Roman"/>
              <a:ea typeface="Calibri"/>
              <a:cs typeface="Times New Roman"/>
            </a:endParaRPr>
          </a:p>
          <a:p>
            <a:pPr indent="114300">
              <a:spcAft>
                <a:spcPts val="0"/>
              </a:spcAft>
            </a:pPr>
            <a:endParaRPr lang="ru-RU" sz="1400" dirty="0" smtClean="0">
              <a:latin typeface="Times New Roman"/>
              <a:ea typeface="Calibri"/>
              <a:cs typeface="Times New Roman"/>
            </a:endParaRPr>
          </a:p>
          <a:p>
            <a:pPr>
              <a:lnSpc>
                <a:spcPct val="115000"/>
              </a:lnSpc>
              <a:spcAft>
                <a:spcPts val="0"/>
              </a:spcAft>
            </a:pPr>
            <a:r>
              <a:rPr lang="ru-RU" b="1" dirty="0" smtClean="0">
                <a:latin typeface="Times New Roman"/>
                <a:ea typeface="Times New Roman"/>
                <a:cs typeface="Times New Roman"/>
              </a:rPr>
              <a:t> </a:t>
            </a:r>
            <a:endParaRPr lang="ru-RU" dirty="0" smtClean="0">
              <a:latin typeface="Times New Roman"/>
              <a:ea typeface="Calibri"/>
              <a:cs typeface="Times New Roman"/>
            </a:endParaRPr>
          </a:p>
          <a:p>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06118175.jpg"/>
          <p:cNvPicPr>
            <a:picLocks noChangeAspect="1"/>
          </p:cNvPicPr>
          <p:nvPr/>
        </p:nvPicPr>
        <p:blipFill>
          <a:blip r:embed="rId2" cstate="print"/>
          <a:stretch>
            <a:fillRect/>
          </a:stretch>
        </p:blipFill>
        <p:spPr>
          <a:xfrm>
            <a:off x="0" y="0"/>
            <a:ext cx="6858000" cy="9144000"/>
          </a:xfrm>
          <a:prstGeom prst="rect">
            <a:avLst/>
          </a:prstGeom>
        </p:spPr>
      </p:pic>
      <p:sp>
        <p:nvSpPr>
          <p:cNvPr id="3" name="TextBox 2"/>
          <p:cNvSpPr txBox="1"/>
          <p:nvPr/>
        </p:nvSpPr>
        <p:spPr>
          <a:xfrm>
            <a:off x="404664" y="467544"/>
            <a:ext cx="6192688" cy="9356988"/>
          </a:xfrm>
          <a:prstGeom prst="rect">
            <a:avLst/>
          </a:prstGeom>
          <a:noFill/>
        </p:spPr>
        <p:txBody>
          <a:bodyPr wrap="square" rtlCol="0">
            <a:spAutoFit/>
          </a:bodyPr>
          <a:lstStyle/>
          <a:p>
            <a:pPr algn="ctr">
              <a:lnSpc>
                <a:spcPct val="115000"/>
              </a:lnSpc>
              <a:spcAft>
                <a:spcPts val="0"/>
              </a:spcAft>
            </a:pPr>
            <a:r>
              <a:rPr lang="ru-RU" sz="2000" b="1" i="1" dirty="0" smtClean="0">
                <a:solidFill>
                  <a:srgbClr val="FF0000"/>
                </a:solidFill>
                <a:latin typeface="Times New Roman"/>
                <a:ea typeface="Times New Roman"/>
                <a:cs typeface="Times New Roman"/>
              </a:rPr>
              <a:t>Где снежинки?</a:t>
            </a:r>
            <a:endParaRPr lang="ru-RU" sz="1400" dirty="0" smtClean="0">
              <a:latin typeface="Times New Roman"/>
              <a:ea typeface="Calibri"/>
              <a:cs typeface="Times New Roman"/>
            </a:endParaRPr>
          </a:p>
          <a:p>
            <a:pPr indent="114300">
              <a:spcAft>
                <a:spcPts val="0"/>
              </a:spcAft>
            </a:pPr>
            <a:r>
              <a:rPr lang="ru-RU" sz="1400" dirty="0" smtClean="0">
                <a:latin typeface="Times New Roman"/>
                <a:ea typeface="Times New Roman"/>
                <a:cs typeface="Times New Roman"/>
              </a:rPr>
              <a:t>Дети идут хороводом вокруг разложенных по кругу карточек. На карточках изображены различные состояния воды: водопад, река, лужа, лёд, снегопад, туча, дождь, пар, снежинка, капля и т.д.</a:t>
            </a:r>
            <a:br>
              <a:rPr lang="ru-RU" sz="1400" dirty="0" smtClean="0">
                <a:latin typeface="Times New Roman"/>
                <a:ea typeface="Times New Roman"/>
                <a:cs typeface="Times New Roman"/>
              </a:rPr>
            </a:br>
            <a:r>
              <a:rPr lang="ru-RU" sz="1400" dirty="0" smtClean="0">
                <a:latin typeface="Times New Roman"/>
                <a:ea typeface="Times New Roman"/>
                <a:cs typeface="Times New Roman"/>
              </a:rPr>
              <a:t>Во время движения по кругу произносятся следующие слова:</a:t>
            </a:r>
            <a:endParaRPr lang="ru-RU" sz="1400" dirty="0" smtClean="0">
              <a:latin typeface="Times New Roman"/>
              <a:ea typeface="Calibri"/>
              <a:cs typeface="Times New Roman"/>
            </a:endParaRPr>
          </a:p>
          <a:p>
            <a:pPr indent="114300">
              <a:spcAft>
                <a:spcPts val="0"/>
              </a:spcAft>
            </a:pPr>
            <a:r>
              <a:rPr lang="ru-RU" sz="1400" dirty="0" smtClean="0">
                <a:latin typeface="Times New Roman"/>
                <a:ea typeface="Times New Roman"/>
                <a:cs typeface="Times New Roman"/>
              </a:rPr>
              <a:t>Вот и лето наступило.</a:t>
            </a:r>
            <a:br>
              <a:rPr lang="ru-RU" sz="1400" dirty="0" smtClean="0">
                <a:latin typeface="Times New Roman"/>
                <a:ea typeface="Times New Roman"/>
                <a:cs typeface="Times New Roman"/>
              </a:rPr>
            </a:br>
            <a:r>
              <a:rPr lang="ru-RU" sz="1400" dirty="0" smtClean="0">
                <a:latin typeface="Times New Roman"/>
                <a:ea typeface="Times New Roman"/>
                <a:cs typeface="Times New Roman"/>
              </a:rPr>
              <a:t>Солнце ярче засветило.</a:t>
            </a:r>
            <a:br>
              <a:rPr lang="ru-RU" sz="1400" dirty="0" smtClean="0">
                <a:latin typeface="Times New Roman"/>
                <a:ea typeface="Times New Roman"/>
                <a:cs typeface="Times New Roman"/>
              </a:rPr>
            </a:br>
            <a:r>
              <a:rPr lang="ru-RU" sz="1400" dirty="0" smtClean="0">
                <a:latin typeface="Times New Roman"/>
                <a:ea typeface="Times New Roman"/>
                <a:cs typeface="Times New Roman"/>
              </a:rPr>
              <a:t>Стало жарче припекать,</a:t>
            </a:r>
            <a:r>
              <a:rPr lang="ru-RU" sz="1400" dirty="0" smtClean="0">
                <a:latin typeface="Times New Roman"/>
                <a:ea typeface="Calibri"/>
                <a:cs typeface="Times New Roman"/>
              </a:rPr>
              <a:t> </a:t>
            </a:r>
            <a:r>
              <a:rPr lang="ru-RU" sz="1400" dirty="0" smtClean="0">
                <a:latin typeface="Times New Roman"/>
                <a:ea typeface="Times New Roman"/>
                <a:cs typeface="Times New Roman"/>
              </a:rPr>
              <a:t/>
            </a:r>
            <a:br>
              <a:rPr lang="ru-RU" sz="1400" dirty="0" smtClean="0">
                <a:latin typeface="Times New Roman"/>
                <a:ea typeface="Times New Roman"/>
                <a:cs typeface="Times New Roman"/>
              </a:rPr>
            </a:br>
            <a:r>
              <a:rPr lang="ru-RU" sz="1400" dirty="0" smtClean="0">
                <a:latin typeface="Times New Roman"/>
                <a:ea typeface="Times New Roman"/>
                <a:cs typeface="Times New Roman"/>
              </a:rPr>
              <a:t>Где снежинку нам искать?</a:t>
            </a:r>
            <a:endParaRPr lang="ru-RU" sz="1400" dirty="0" smtClean="0">
              <a:latin typeface="Times New Roman"/>
              <a:ea typeface="Calibri"/>
              <a:cs typeface="Times New Roman"/>
            </a:endParaRPr>
          </a:p>
          <a:p>
            <a:pPr indent="114300">
              <a:spcAft>
                <a:spcPts val="0"/>
              </a:spcAft>
            </a:pPr>
            <a:r>
              <a:rPr lang="ru-RU" sz="1400" dirty="0" smtClean="0">
                <a:latin typeface="Times New Roman"/>
                <a:ea typeface="Times New Roman"/>
                <a:cs typeface="Times New Roman"/>
              </a:rPr>
              <a:t>С последним словом все останавливаются. Те, перед кем располагаются нужные картинки, должны их поднять и объяснить свой выбор. Движение продолжается со словами:</a:t>
            </a:r>
            <a:r>
              <a:rPr lang="ru-RU" sz="1400" dirty="0" smtClean="0">
                <a:latin typeface="Times New Roman"/>
                <a:ea typeface="Calibri"/>
                <a:cs typeface="Times New Roman"/>
              </a:rPr>
              <a:t> </a:t>
            </a:r>
          </a:p>
          <a:p>
            <a:pPr indent="114300">
              <a:spcAft>
                <a:spcPts val="0"/>
              </a:spcAft>
            </a:pPr>
            <a:r>
              <a:rPr lang="ru-RU" sz="1400" dirty="0" smtClean="0">
                <a:latin typeface="Times New Roman"/>
                <a:ea typeface="Times New Roman"/>
                <a:cs typeface="Times New Roman"/>
              </a:rPr>
              <a:t>Наконец, пришла зима:</a:t>
            </a:r>
            <a:br>
              <a:rPr lang="ru-RU" sz="1400" dirty="0" smtClean="0">
                <a:latin typeface="Times New Roman"/>
                <a:ea typeface="Times New Roman"/>
                <a:cs typeface="Times New Roman"/>
              </a:rPr>
            </a:br>
            <a:r>
              <a:rPr lang="ru-RU" sz="1400" dirty="0" smtClean="0">
                <a:latin typeface="Times New Roman"/>
                <a:ea typeface="Times New Roman"/>
                <a:cs typeface="Times New Roman"/>
              </a:rPr>
              <a:t>Стужа, вьюга, холода.</a:t>
            </a:r>
            <a:br>
              <a:rPr lang="ru-RU" sz="1400" dirty="0" smtClean="0">
                <a:latin typeface="Times New Roman"/>
                <a:ea typeface="Times New Roman"/>
                <a:cs typeface="Times New Roman"/>
              </a:rPr>
            </a:br>
            <a:r>
              <a:rPr lang="ru-RU" sz="1400" dirty="0" smtClean="0">
                <a:latin typeface="Times New Roman"/>
                <a:ea typeface="Times New Roman"/>
                <a:cs typeface="Times New Roman"/>
              </a:rPr>
              <a:t>Выходите погулять.</a:t>
            </a:r>
            <a:br>
              <a:rPr lang="ru-RU" sz="1400" dirty="0" smtClean="0">
                <a:latin typeface="Times New Roman"/>
                <a:ea typeface="Times New Roman"/>
                <a:cs typeface="Times New Roman"/>
              </a:rPr>
            </a:br>
            <a:r>
              <a:rPr lang="ru-RU" sz="1400" dirty="0" smtClean="0">
                <a:latin typeface="Times New Roman"/>
                <a:ea typeface="Times New Roman"/>
                <a:cs typeface="Times New Roman"/>
              </a:rPr>
              <a:t>Где снежинку нам искать?</a:t>
            </a:r>
            <a:endParaRPr lang="ru-RU" sz="1400" dirty="0" smtClean="0">
              <a:latin typeface="Times New Roman"/>
              <a:ea typeface="Calibri"/>
              <a:cs typeface="Times New Roman"/>
            </a:endParaRPr>
          </a:p>
          <a:p>
            <a:pPr indent="114300">
              <a:spcAft>
                <a:spcPts val="0"/>
              </a:spcAft>
            </a:pPr>
            <a:r>
              <a:rPr lang="ru-RU" sz="1400" dirty="0" smtClean="0">
                <a:latin typeface="Times New Roman"/>
                <a:ea typeface="Times New Roman"/>
                <a:cs typeface="Times New Roman"/>
              </a:rPr>
              <a:t>Вновь выбирают нужные картинки, и объясняется выбор.</a:t>
            </a:r>
            <a:endParaRPr lang="ru-RU" sz="1400" dirty="0" smtClean="0">
              <a:latin typeface="Times New Roman"/>
              <a:ea typeface="Calibri"/>
              <a:cs typeface="Times New Roman"/>
            </a:endParaRPr>
          </a:p>
          <a:p>
            <a:pPr indent="114300">
              <a:spcAft>
                <a:spcPts val="0"/>
              </a:spcAft>
            </a:pPr>
            <a:r>
              <a:rPr lang="ru-RU" sz="1400" b="1" i="1" dirty="0" smtClean="0">
                <a:latin typeface="Times New Roman"/>
                <a:ea typeface="Times New Roman"/>
                <a:cs typeface="Times New Roman"/>
              </a:rPr>
              <a:t>Усложнение:</a:t>
            </a:r>
            <a:r>
              <a:rPr lang="ru-RU" sz="1400" dirty="0" smtClean="0">
                <a:latin typeface="Times New Roman"/>
                <a:ea typeface="Times New Roman"/>
                <a:cs typeface="Times New Roman"/>
              </a:rPr>
              <a:t> Лежат 4 обруча с изображением четырёх времён года. Дети должны разнести свои карточки по обручам, объяснив свой выбор. Некоторые карточки могут соответствовать нескольким временам года.</a:t>
            </a:r>
          </a:p>
          <a:p>
            <a:pPr algn="ctr">
              <a:lnSpc>
                <a:spcPct val="115000"/>
              </a:lnSpc>
              <a:spcAft>
                <a:spcPts val="0"/>
              </a:spcAft>
            </a:pPr>
            <a:r>
              <a:rPr lang="ru-RU" sz="2000" b="1" i="1" dirty="0" smtClean="0">
                <a:solidFill>
                  <a:srgbClr val="FF0000"/>
                </a:solidFill>
                <a:latin typeface="Times New Roman"/>
                <a:ea typeface="Times New Roman"/>
                <a:cs typeface="Times New Roman"/>
              </a:rPr>
              <a:t>Назовите растение</a:t>
            </a:r>
            <a:endParaRPr lang="ru-RU" sz="1400" dirty="0" smtClean="0">
              <a:latin typeface="Times New Roman"/>
              <a:ea typeface="Calibri"/>
              <a:cs typeface="Times New Roman"/>
            </a:endParaRPr>
          </a:p>
          <a:p>
            <a:pPr indent="114300">
              <a:spcAft>
                <a:spcPts val="0"/>
              </a:spcAft>
            </a:pPr>
            <a:r>
              <a:rPr lang="ru-RU" sz="1400" dirty="0" smtClean="0">
                <a:latin typeface="Times New Roman"/>
                <a:ea typeface="Times New Roman"/>
                <a:cs typeface="Times New Roman"/>
              </a:rPr>
              <a:t>Воспитатель предлагает назвать растения (третье справа или четвёртое слева и т.д.). Затем условие игры меняется («На каком месте бальзамин?» и т.д.)</a:t>
            </a:r>
            <a:br>
              <a:rPr lang="ru-RU" sz="1400" dirty="0" smtClean="0">
                <a:latin typeface="Times New Roman"/>
                <a:ea typeface="Times New Roman"/>
                <a:cs typeface="Times New Roman"/>
              </a:rPr>
            </a:br>
            <a:r>
              <a:rPr lang="ru-RU" sz="1400" dirty="0" smtClean="0">
                <a:latin typeface="Times New Roman"/>
                <a:ea typeface="Times New Roman"/>
                <a:cs typeface="Times New Roman"/>
              </a:rPr>
              <a:t>Воспитатель обращает внимание детей на то, что у растений разные стебли.</a:t>
            </a:r>
            <a:br>
              <a:rPr lang="ru-RU" sz="1400" dirty="0" smtClean="0">
                <a:latin typeface="Times New Roman"/>
                <a:ea typeface="Times New Roman"/>
                <a:cs typeface="Times New Roman"/>
              </a:rPr>
            </a:br>
            <a:r>
              <a:rPr lang="ru-RU" sz="1400" dirty="0" smtClean="0">
                <a:latin typeface="Times New Roman"/>
                <a:ea typeface="Times New Roman"/>
                <a:cs typeface="Times New Roman"/>
              </a:rPr>
              <a:t>- Назовите растения с прямыми стеблями, с вьющимися, без стебля. Как нужно ухаживать за ними? Чем ещё отличаются растения друг от друга?</a:t>
            </a:r>
            <a:br>
              <a:rPr lang="ru-RU" sz="1400" dirty="0" smtClean="0">
                <a:latin typeface="Times New Roman"/>
                <a:ea typeface="Times New Roman"/>
                <a:cs typeface="Times New Roman"/>
              </a:rPr>
            </a:br>
            <a:r>
              <a:rPr lang="ru-RU" sz="1400" dirty="0" smtClean="0">
                <a:latin typeface="Times New Roman"/>
                <a:ea typeface="Times New Roman"/>
                <a:cs typeface="Times New Roman"/>
              </a:rPr>
              <a:t>- На что похожи листья фиалки? На что похожи листья бальзамина, фикуса и т.д.?</a:t>
            </a:r>
          </a:p>
          <a:p>
            <a:pPr indent="114300" algn="ctr">
              <a:spcAft>
                <a:spcPts val="0"/>
              </a:spcAft>
            </a:pPr>
            <a:r>
              <a:rPr lang="ru-RU" sz="2000" b="1" i="1" dirty="0" smtClean="0">
                <a:solidFill>
                  <a:srgbClr val="FF0000"/>
                </a:solidFill>
                <a:latin typeface="Times New Roman"/>
                <a:ea typeface="Times New Roman"/>
                <a:cs typeface="Times New Roman"/>
              </a:rPr>
              <a:t>Земля, вода, огонь, воздух</a:t>
            </a:r>
            <a:endParaRPr lang="ru-RU" sz="1400" dirty="0" smtClean="0">
              <a:latin typeface="Times New Roman"/>
              <a:ea typeface="Calibri"/>
              <a:cs typeface="Times New Roman"/>
            </a:endParaRPr>
          </a:p>
          <a:p>
            <a:pPr indent="114300">
              <a:spcAft>
                <a:spcPts val="0"/>
              </a:spcAft>
            </a:pPr>
            <a:r>
              <a:rPr lang="ru-RU" sz="1400" dirty="0" smtClean="0">
                <a:latin typeface="Times New Roman"/>
                <a:ea typeface="Times New Roman"/>
                <a:cs typeface="Times New Roman"/>
              </a:rPr>
              <a:t>Играющие становятся в круг, в середине – ведущий. Он бросает мяч кому-нибудь из играющих, произнося при этом одно из четырёх слов: земля, вода, огонь, воздух. Если водящий сказал «земля», тот, кто поймал мяч, должен быстро назвать того, кто обитает в этой среде; на слово «вода» играющий отвечает названием рыб, на слово воздух - названием птиц. При слове «огонь» все должны несколько раз быстро повернуться кругом, помахивая руками. Затем мяч возвращают водящему. Ошибающийся выбывает из игры.</a:t>
            </a:r>
            <a:r>
              <a:rPr lang="ru-RU" sz="1400" dirty="0" smtClean="0">
                <a:latin typeface="Times New Roman"/>
                <a:ea typeface="Calibri"/>
                <a:cs typeface="Times New Roman"/>
              </a:rPr>
              <a:t> </a:t>
            </a:r>
          </a:p>
          <a:p>
            <a:pPr indent="114300">
              <a:spcAft>
                <a:spcPts val="0"/>
              </a:spcAft>
            </a:pPr>
            <a:endParaRPr lang="ru-RU" sz="1400" dirty="0" smtClean="0">
              <a:latin typeface="Times New Roman"/>
              <a:ea typeface="Calibri"/>
              <a:cs typeface="Times New Roman"/>
            </a:endParaRPr>
          </a:p>
          <a:p>
            <a:pPr indent="114300">
              <a:spcAft>
                <a:spcPts val="0"/>
              </a:spcAft>
            </a:pPr>
            <a:endParaRPr lang="ru-RU" sz="1400" dirty="0" smtClean="0">
              <a:latin typeface="Times New Roman"/>
              <a:ea typeface="Calibri"/>
              <a:cs typeface="Times New Roman"/>
            </a:endParaRPr>
          </a:p>
          <a:p>
            <a:pPr indent="114300">
              <a:spcAft>
                <a:spcPts val="0"/>
              </a:spcAft>
            </a:pPr>
            <a:endParaRPr lang="ru-RU" sz="1400" dirty="0" smtClean="0">
              <a:latin typeface="Times New Roman"/>
              <a:ea typeface="Calibri"/>
              <a:cs typeface="Times New Roman"/>
            </a:endParaRPr>
          </a:p>
          <a:p>
            <a:endParaRPr lang="ru-R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06118175.jpg"/>
          <p:cNvPicPr>
            <a:picLocks noChangeAspect="1"/>
          </p:cNvPicPr>
          <p:nvPr/>
        </p:nvPicPr>
        <p:blipFill>
          <a:blip r:embed="rId2" cstate="print"/>
          <a:stretch>
            <a:fillRect/>
          </a:stretch>
        </p:blipFill>
        <p:spPr>
          <a:xfrm>
            <a:off x="0" y="0"/>
            <a:ext cx="6858000" cy="9144000"/>
          </a:xfrm>
          <a:prstGeom prst="rect">
            <a:avLst/>
          </a:prstGeom>
        </p:spPr>
      </p:pic>
      <p:sp>
        <p:nvSpPr>
          <p:cNvPr id="3" name="TextBox 2"/>
          <p:cNvSpPr txBox="1"/>
          <p:nvPr/>
        </p:nvSpPr>
        <p:spPr>
          <a:xfrm>
            <a:off x="332656" y="395536"/>
            <a:ext cx="6192688" cy="9259138"/>
          </a:xfrm>
          <a:prstGeom prst="rect">
            <a:avLst/>
          </a:prstGeom>
          <a:noFill/>
        </p:spPr>
        <p:txBody>
          <a:bodyPr wrap="square" rtlCol="0">
            <a:spAutoFit/>
          </a:bodyPr>
          <a:lstStyle/>
          <a:p>
            <a:pPr algn="ctr">
              <a:lnSpc>
                <a:spcPct val="115000"/>
              </a:lnSpc>
              <a:spcAft>
                <a:spcPts val="0"/>
              </a:spcAft>
            </a:pPr>
            <a:r>
              <a:rPr lang="ru-RU" b="1" i="1" dirty="0" smtClean="0">
                <a:solidFill>
                  <a:srgbClr val="FF0000"/>
                </a:solidFill>
                <a:latin typeface="Times New Roman"/>
                <a:ea typeface="Times New Roman"/>
                <a:cs typeface="Times New Roman"/>
              </a:rPr>
              <a:t>Волшебные </a:t>
            </a:r>
            <a:r>
              <a:rPr lang="ru-RU" b="1" i="1" dirty="0" err="1" smtClean="0">
                <a:solidFill>
                  <a:srgbClr val="FF0000"/>
                </a:solidFill>
                <a:latin typeface="Times New Roman"/>
                <a:ea typeface="Times New Roman"/>
                <a:cs typeface="Times New Roman"/>
              </a:rPr>
              <a:t>экранчики</a:t>
            </a:r>
            <a:endParaRPr lang="ru-RU" dirty="0" smtClean="0">
              <a:latin typeface="Times New Roman"/>
              <a:ea typeface="Calibri"/>
              <a:cs typeface="Times New Roman"/>
            </a:endParaRPr>
          </a:p>
          <a:p>
            <a:pPr indent="114300">
              <a:spcAft>
                <a:spcPts val="0"/>
              </a:spcAft>
            </a:pPr>
            <a:r>
              <a:rPr lang="ru-RU" sz="1400" b="1" i="1" dirty="0" smtClean="0">
                <a:latin typeface="Times New Roman"/>
                <a:ea typeface="Times New Roman"/>
                <a:cs typeface="Times New Roman"/>
              </a:rPr>
              <a:t>Цель:</a:t>
            </a:r>
            <a:r>
              <a:rPr lang="ru-RU" sz="1400" dirty="0" smtClean="0">
                <a:latin typeface="Times New Roman"/>
                <a:ea typeface="Times New Roman"/>
                <a:cs typeface="Times New Roman"/>
              </a:rPr>
              <a:t> развитие у детей умений упорядочивать предметы по свойству, понимать условность обозначений, анализировать, сравнивать предметы.</a:t>
            </a:r>
            <a:endParaRPr lang="ru-RU" sz="1400" dirty="0" smtClean="0">
              <a:latin typeface="Times New Roman"/>
              <a:ea typeface="Calibri"/>
              <a:cs typeface="Times New Roman"/>
            </a:endParaRPr>
          </a:p>
          <a:p>
            <a:pPr indent="114300">
              <a:spcAft>
                <a:spcPts val="0"/>
              </a:spcAft>
            </a:pPr>
            <a:r>
              <a:rPr lang="ru-RU" sz="1400" b="1" i="1" dirty="0" smtClean="0">
                <a:latin typeface="Times New Roman"/>
                <a:ea typeface="Times New Roman"/>
                <a:cs typeface="Times New Roman"/>
              </a:rPr>
              <a:t>Материал:</a:t>
            </a:r>
            <a:r>
              <a:rPr lang="ru-RU" sz="1400" dirty="0" smtClean="0">
                <a:latin typeface="Times New Roman"/>
                <a:ea typeface="Times New Roman"/>
                <a:cs typeface="Times New Roman"/>
              </a:rPr>
              <a:t> «Экран» с тремя «окнами прорезями», в которые вставляются ленты с условными обозначениями свойств. Ленты – полоски с изображением предметов с разной степенью выраженности свойств (например, яблоко большое, среднее и маленькое),</a:t>
            </a:r>
            <a:br>
              <a:rPr lang="ru-RU" sz="1400" dirty="0" smtClean="0">
                <a:latin typeface="Times New Roman"/>
                <a:ea typeface="Times New Roman"/>
                <a:cs typeface="Times New Roman"/>
              </a:rPr>
            </a:br>
            <a:r>
              <a:rPr lang="ru-RU" sz="1400" b="1" i="1" dirty="0" smtClean="0">
                <a:latin typeface="Times New Roman"/>
                <a:ea typeface="Times New Roman"/>
                <a:cs typeface="Times New Roman"/>
              </a:rPr>
              <a:t>Правила и ход игры:</a:t>
            </a:r>
            <a:r>
              <a:rPr lang="ru-RU" sz="1400" dirty="0" smtClean="0">
                <a:latin typeface="Times New Roman"/>
                <a:ea typeface="Times New Roman"/>
                <a:cs typeface="Times New Roman"/>
              </a:rPr>
              <a:t> воспитатель или кто-либо из детей вставляет изображение предмета в первом «окне». Предлагает подобрать «семейку» - построить упорядоченный ряд.</a:t>
            </a:r>
            <a:endParaRPr lang="ru-RU" sz="1400" dirty="0" smtClean="0">
              <a:latin typeface="Times New Roman"/>
              <a:ea typeface="Calibri"/>
              <a:cs typeface="Times New Roman"/>
            </a:endParaRPr>
          </a:p>
          <a:p>
            <a:pPr indent="114300">
              <a:spcAft>
                <a:spcPts val="0"/>
              </a:spcAft>
            </a:pPr>
            <a:r>
              <a:rPr lang="ru-RU" sz="1400" dirty="0" smtClean="0">
                <a:latin typeface="Times New Roman"/>
                <a:ea typeface="Times New Roman"/>
                <a:cs typeface="Times New Roman"/>
              </a:rPr>
              <a:t>Например: большой круг, затем средний, маленький; тёмное пятно – светлое, совсем светлое и т.д.</a:t>
            </a:r>
            <a:br>
              <a:rPr lang="ru-RU" sz="1400" dirty="0" smtClean="0">
                <a:latin typeface="Times New Roman"/>
                <a:ea typeface="Times New Roman"/>
                <a:cs typeface="Times New Roman"/>
              </a:rPr>
            </a:br>
            <a:r>
              <a:rPr lang="ru-RU" sz="1400" dirty="0" smtClean="0">
                <a:latin typeface="Times New Roman"/>
                <a:ea typeface="Times New Roman"/>
                <a:cs typeface="Times New Roman"/>
              </a:rPr>
              <a:t>В начале освоения игры содержание конструируется специально: выбирается свойство, подбираются картинки с ярким проявлением данного свойства. В дальнейшем можно использовать изображения с несколькими свойствами. Например, в первом «окне» красное яблоко, во втором и третьем «окнах» - разные по форме, цвету, размеру яблоки. Дети обсуждают, как построить ряд, какое свойство выбрать.</a:t>
            </a:r>
          </a:p>
          <a:p>
            <a:pPr algn="ctr">
              <a:lnSpc>
                <a:spcPct val="115000"/>
              </a:lnSpc>
              <a:spcAft>
                <a:spcPts val="0"/>
              </a:spcAft>
            </a:pPr>
            <a:r>
              <a:rPr lang="ru-RU" b="1" i="1" dirty="0" smtClean="0">
                <a:solidFill>
                  <a:srgbClr val="FF0000"/>
                </a:solidFill>
                <a:latin typeface="Times New Roman"/>
                <a:ea typeface="Times New Roman"/>
                <a:cs typeface="Times New Roman"/>
              </a:rPr>
              <a:t>Четвёртый лишний</a:t>
            </a:r>
            <a:endParaRPr lang="ru-RU" dirty="0" smtClean="0">
              <a:latin typeface="Times New Roman"/>
              <a:ea typeface="Calibri"/>
              <a:cs typeface="Times New Roman"/>
            </a:endParaRPr>
          </a:p>
          <a:p>
            <a:pPr indent="114300" algn="just">
              <a:spcAft>
                <a:spcPts val="0"/>
              </a:spcAft>
            </a:pPr>
            <a:r>
              <a:rPr lang="ru-RU" sz="1400" dirty="0" smtClean="0">
                <a:latin typeface="Times New Roman"/>
                <a:ea typeface="Times New Roman"/>
                <a:cs typeface="Times New Roman"/>
              </a:rPr>
              <a:t>Вы уже знаете, что у нас не только насекомые и птицы летают, но есть и летающие животные. Чтобы убедиться, не путаете ли вы насекомых с другими животными, мы поиграем в игру «Четвёртый лишний»</a:t>
            </a:r>
            <a:endParaRPr lang="ru-RU" sz="1400" dirty="0" smtClean="0">
              <a:latin typeface="Times New Roman"/>
              <a:ea typeface="Calibri"/>
              <a:cs typeface="Times New Roman"/>
            </a:endParaRPr>
          </a:p>
          <a:p>
            <a:pPr marL="342900" lvl="0" indent="-342900" algn="just">
              <a:spcAft>
                <a:spcPts val="0"/>
              </a:spcAft>
              <a:tabLst>
                <a:tab pos="457200" algn="l"/>
              </a:tabLst>
            </a:pPr>
            <a:r>
              <a:rPr lang="ru-RU" sz="1400" dirty="0" smtClean="0">
                <a:latin typeface="Times New Roman"/>
                <a:ea typeface="Times New Roman"/>
                <a:cs typeface="Times New Roman"/>
              </a:rPr>
              <a:t>заяц, ёж, лиса, шмель; </a:t>
            </a:r>
            <a:endParaRPr lang="ru-RU" sz="1400" dirty="0" smtClean="0">
              <a:latin typeface="Times New Roman"/>
              <a:ea typeface="Calibri"/>
              <a:cs typeface="Times New Roman"/>
            </a:endParaRPr>
          </a:p>
          <a:p>
            <a:pPr marL="342900" lvl="0" indent="-342900" algn="just">
              <a:spcAft>
                <a:spcPts val="0"/>
              </a:spcAft>
              <a:tabLst>
                <a:tab pos="457200" algn="l"/>
              </a:tabLst>
            </a:pPr>
            <a:r>
              <a:rPr lang="ru-RU" sz="1400" dirty="0" smtClean="0">
                <a:latin typeface="Times New Roman"/>
                <a:ea typeface="Times New Roman"/>
                <a:cs typeface="Times New Roman"/>
              </a:rPr>
              <a:t>трясогузка, паук, скворец, сорока; </a:t>
            </a:r>
            <a:endParaRPr lang="ru-RU" sz="1400" dirty="0" smtClean="0">
              <a:latin typeface="Times New Roman"/>
              <a:ea typeface="Calibri"/>
              <a:cs typeface="Times New Roman"/>
            </a:endParaRPr>
          </a:p>
          <a:p>
            <a:pPr marL="342900" lvl="0" indent="-342900" algn="just">
              <a:spcAft>
                <a:spcPts val="0"/>
              </a:spcAft>
              <a:tabLst>
                <a:tab pos="457200" algn="l"/>
              </a:tabLst>
            </a:pPr>
            <a:r>
              <a:rPr lang="ru-RU" sz="1400" dirty="0" smtClean="0">
                <a:latin typeface="Times New Roman"/>
                <a:ea typeface="Times New Roman"/>
                <a:cs typeface="Times New Roman"/>
              </a:rPr>
              <a:t>бабочка, стрекоза, енот, пчела; </a:t>
            </a:r>
            <a:endParaRPr lang="ru-RU" sz="1400" dirty="0" smtClean="0">
              <a:latin typeface="Times New Roman"/>
              <a:ea typeface="Calibri"/>
              <a:cs typeface="Times New Roman"/>
            </a:endParaRPr>
          </a:p>
          <a:p>
            <a:pPr marL="342900" lvl="0" indent="-342900" algn="just">
              <a:spcAft>
                <a:spcPts val="0"/>
              </a:spcAft>
              <a:tabLst>
                <a:tab pos="457200" algn="l"/>
              </a:tabLst>
            </a:pPr>
            <a:r>
              <a:rPr lang="ru-RU" sz="1400" dirty="0" smtClean="0">
                <a:latin typeface="Times New Roman"/>
                <a:ea typeface="Times New Roman"/>
                <a:cs typeface="Times New Roman"/>
              </a:rPr>
              <a:t>кузнечик, божья коровка, воробей, майский жук; </a:t>
            </a:r>
            <a:endParaRPr lang="ru-RU" sz="1400" dirty="0" smtClean="0">
              <a:latin typeface="Times New Roman"/>
              <a:ea typeface="Calibri"/>
              <a:cs typeface="Times New Roman"/>
            </a:endParaRPr>
          </a:p>
          <a:p>
            <a:pPr marL="342900" lvl="0" indent="-342900" algn="just">
              <a:spcAft>
                <a:spcPts val="0"/>
              </a:spcAft>
              <a:tabLst>
                <a:tab pos="457200" algn="l"/>
              </a:tabLst>
            </a:pPr>
            <a:r>
              <a:rPr lang="ru-RU" sz="1400" dirty="0" smtClean="0">
                <a:latin typeface="Times New Roman"/>
                <a:ea typeface="Times New Roman"/>
                <a:cs typeface="Times New Roman"/>
              </a:rPr>
              <a:t>пчела, стрекоза, енот, пчела; </a:t>
            </a:r>
            <a:endParaRPr lang="ru-RU" sz="1400" dirty="0" smtClean="0">
              <a:latin typeface="Times New Roman"/>
              <a:ea typeface="Calibri"/>
              <a:cs typeface="Times New Roman"/>
            </a:endParaRPr>
          </a:p>
          <a:p>
            <a:pPr marL="342900" lvl="0" indent="-342900" algn="just">
              <a:spcAft>
                <a:spcPts val="0"/>
              </a:spcAft>
              <a:tabLst>
                <a:tab pos="457200" algn="l"/>
              </a:tabLst>
            </a:pPr>
            <a:r>
              <a:rPr lang="ru-RU" sz="1400" dirty="0" smtClean="0">
                <a:latin typeface="Times New Roman"/>
                <a:ea typeface="Times New Roman"/>
                <a:cs typeface="Times New Roman"/>
              </a:rPr>
              <a:t>кузнечик, божья коровка, воробей, комар; </a:t>
            </a:r>
            <a:endParaRPr lang="ru-RU" sz="1400" dirty="0" smtClean="0">
              <a:latin typeface="Times New Roman"/>
              <a:ea typeface="Calibri"/>
              <a:cs typeface="Times New Roman"/>
            </a:endParaRPr>
          </a:p>
          <a:p>
            <a:pPr marL="342900" lvl="0" indent="-342900" algn="just">
              <a:spcAft>
                <a:spcPts val="0"/>
              </a:spcAft>
              <a:tabLst>
                <a:tab pos="457200" algn="l"/>
              </a:tabLst>
            </a:pPr>
            <a:r>
              <a:rPr lang="ru-RU" sz="1400" dirty="0" smtClean="0">
                <a:latin typeface="Times New Roman"/>
                <a:ea typeface="Times New Roman"/>
                <a:cs typeface="Times New Roman"/>
              </a:rPr>
              <a:t>таракан, муха, пчела, майский жук; </a:t>
            </a:r>
            <a:endParaRPr lang="ru-RU" sz="1400" dirty="0" smtClean="0">
              <a:latin typeface="Times New Roman"/>
              <a:ea typeface="Calibri"/>
              <a:cs typeface="Times New Roman"/>
            </a:endParaRPr>
          </a:p>
          <a:p>
            <a:pPr marL="342900" lvl="0" indent="-342900" algn="just">
              <a:spcAft>
                <a:spcPts val="0"/>
              </a:spcAft>
              <a:tabLst>
                <a:tab pos="457200" algn="l"/>
              </a:tabLst>
            </a:pPr>
            <a:r>
              <a:rPr lang="ru-RU" sz="1400" dirty="0" smtClean="0">
                <a:latin typeface="Times New Roman"/>
                <a:ea typeface="Times New Roman"/>
                <a:cs typeface="Times New Roman"/>
              </a:rPr>
              <a:t>стрекоза, кузнечик, пчела, божья коровка; </a:t>
            </a:r>
            <a:endParaRPr lang="ru-RU" sz="1400" dirty="0" smtClean="0">
              <a:latin typeface="Times New Roman"/>
              <a:ea typeface="Calibri"/>
              <a:cs typeface="Times New Roman"/>
            </a:endParaRPr>
          </a:p>
          <a:p>
            <a:pPr marL="342900" lvl="0" indent="-342900" algn="just">
              <a:spcAft>
                <a:spcPts val="0"/>
              </a:spcAft>
              <a:tabLst>
                <a:tab pos="457200" algn="l"/>
              </a:tabLst>
            </a:pPr>
            <a:r>
              <a:rPr lang="ru-RU" sz="1400" dirty="0" smtClean="0">
                <a:latin typeface="Times New Roman"/>
                <a:ea typeface="Times New Roman"/>
                <a:cs typeface="Times New Roman"/>
              </a:rPr>
              <a:t>лягушка, комар, жук, бабочка; </a:t>
            </a:r>
            <a:endParaRPr lang="ru-RU" sz="1400" dirty="0" smtClean="0">
              <a:latin typeface="Times New Roman"/>
              <a:ea typeface="Calibri"/>
              <a:cs typeface="Times New Roman"/>
            </a:endParaRPr>
          </a:p>
          <a:p>
            <a:pPr marL="342900" lvl="0" indent="-342900" algn="just">
              <a:spcAft>
                <a:spcPts val="0"/>
              </a:spcAft>
              <a:tabLst>
                <a:tab pos="457200" algn="l"/>
              </a:tabLst>
            </a:pPr>
            <a:r>
              <a:rPr lang="ru-RU" sz="1400" dirty="0" smtClean="0">
                <a:latin typeface="Times New Roman"/>
                <a:ea typeface="Times New Roman"/>
                <a:cs typeface="Times New Roman"/>
              </a:rPr>
              <a:t>стрекоза, мотылёк, шмель, воробей. </a:t>
            </a:r>
          </a:p>
          <a:p>
            <a:pPr algn="ctr">
              <a:lnSpc>
                <a:spcPct val="115000"/>
              </a:lnSpc>
              <a:spcAft>
                <a:spcPts val="0"/>
              </a:spcAft>
            </a:pPr>
            <a:r>
              <a:rPr lang="ru-RU" b="1" i="1" dirty="0" smtClean="0">
                <a:solidFill>
                  <a:srgbClr val="FF0000"/>
                </a:solidFill>
                <a:latin typeface="Times New Roman"/>
                <a:ea typeface="Times New Roman"/>
                <a:cs typeface="Times New Roman"/>
              </a:rPr>
              <a:t>Две корзины</a:t>
            </a:r>
            <a:endParaRPr lang="ru-RU" dirty="0" smtClean="0">
              <a:solidFill>
                <a:srgbClr val="FF0000"/>
              </a:solidFill>
              <a:latin typeface="Times New Roman"/>
              <a:ea typeface="Calibri"/>
              <a:cs typeface="Times New Roman"/>
            </a:endParaRPr>
          </a:p>
          <a:p>
            <a:pPr indent="114300" algn="just">
              <a:spcAft>
                <a:spcPts val="0"/>
              </a:spcAft>
            </a:pPr>
            <a:r>
              <a:rPr lang="ru-RU" sz="1400" dirty="0" smtClean="0">
                <a:latin typeface="Times New Roman"/>
                <a:ea typeface="Times New Roman"/>
                <a:cs typeface="Times New Roman"/>
              </a:rPr>
              <a:t>На столе муляжи или картинки овощей и фруктов. Дети должны их разложить на две корзины. При этом предметы могут делиться не только по принадлежности к фруктам или овощам, но и по цвету, по форме, твёрдости – мягкости, вкусу или даже запаху.</a:t>
            </a:r>
          </a:p>
          <a:p>
            <a:pPr marL="342900" lvl="0" indent="-342900">
              <a:spcAft>
                <a:spcPts val="0"/>
              </a:spcAft>
              <a:tabLst>
                <a:tab pos="457200" algn="l"/>
              </a:tabLst>
            </a:pPr>
            <a:endParaRPr lang="ru-RU" sz="1400" dirty="0" smtClean="0">
              <a:latin typeface="Times New Roman"/>
              <a:ea typeface="Calibri"/>
              <a:cs typeface="Times New Roman"/>
            </a:endParaRPr>
          </a:p>
          <a:p>
            <a:pPr indent="114300">
              <a:spcAft>
                <a:spcPts val="0"/>
              </a:spcAft>
            </a:pPr>
            <a:endParaRPr lang="ru-RU" sz="1400" dirty="0" smtClean="0">
              <a:latin typeface="Times New Roman"/>
              <a:ea typeface="Calibri"/>
              <a:cs typeface="Times New Roman"/>
            </a:endParaRPr>
          </a:p>
          <a:p>
            <a:endParaRPr lang="ru-RU" dirty="0"/>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446</TotalTime>
  <Words>1824</Words>
  <Application>Microsoft Office PowerPoint</Application>
  <PresentationFormat>Экран (4:3)</PresentationFormat>
  <Paragraphs>244</Paragraphs>
  <Slides>15</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15</vt:i4>
      </vt:variant>
    </vt:vector>
  </HeadingPairs>
  <TitlesOfParts>
    <vt:vector size="16" baseType="lpstr">
      <vt:lpstr>Тема Office</vt:lpstr>
      <vt:lpstr>Слайд 1</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vector>
  </TitlesOfParts>
  <Company>SPecialiST RePack</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Галина Ивановна</dc:creator>
  <cp:lastModifiedBy>Галина Ивановна</cp:lastModifiedBy>
  <cp:revision>45</cp:revision>
  <dcterms:created xsi:type="dcterms:W3CDTF">2019-11-19T12:56:43Z</dcterms:created>
  <dcterms:modified xsi:type="dcterms:W3CDTF">2019-11-19T20:22:48Z</dcterms:modified>
</cp:coreProperties>
</file>