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60" r:id="rId6"/>
    <p:sldId id="258" r:id="rId7"/>
    <p:sldId id="261" r:id="rId8"/>
    <p:sldId id="262" r:id="rId9"/>
    <p:sldId id="263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046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08C5-506A-40A8-A686-B5626F9D93EE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28F82-5D8F-4E90-9909-FCB4AE60D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89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08C5-506A-40A8-A686-B5626F9D93EE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28F82-5D8F-4E90-9909-FCB4AE60D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20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08C5-506A-40A8-A686-B5626F9D93EE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28F82-5D8F-4E90-9909-FCB4AE60D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56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08C5-506A-40A8-A686-B5626F9D93EE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28F82-5D8F-4E90-9909-FCB4AE60D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29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08C5-506A-40A8-A686-B5626F9D93EE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28F82-5D8F-4E90-9909-FCB4AE60D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22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08C5-506A-40A8-A686-B5626F9D93EE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28F82-5D8F-4E90-9909-FCB4AE60D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361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08C5-506A-40A8-A686-B5626F9D93EE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28F82-5D8F-4E90-9909-FCB4AE60D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579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08C5-506A-40A8-A686-B5626F9D93EE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28F82-5D8F-4E90-9909-FCB4AE60D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46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08C5-506A-40A8-A686-B5626F9D93EE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28F82-5D8F-4E90-9909-FCB4AE60D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60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08C5-506A-40A8-A686-B5626F9D93EE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28F82-5D8F-4E90-9909-FCB4AE60D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50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08C5-506A-40A8-A686-B5626F9D93EE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28F82-5D8F-4E90-9909-FCB4AE60D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19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008C5-506A-40A8-A686-B5626F9D93EE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28F82-5D8F-4E90-9909-FCB4AE60D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64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file:///C:\Users\&#1043;&#1072;&#1083;&#1080;&#1085;&#1072;%20&#1048;&#1074;&#1072;&#1085;&#1086;&#1074;&#1085;&#1072;\Pictures\&#1048;&#1079;&#1086;&#1073;&#1088;&#1072;&#1078;&#1077;&#1085;&#1080;&#1103;\&#1096;&#1072;&#1073;&#1083;&#1086;&#1085;&#1099;%20&#1088;&#1072;&#1084;&#1086;&#1082;\ornament_10_small.png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2.png"/><Relationship Id="rId4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15.png"/><Relationship Id="rId4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5" Type="http://schemas.openxmlformats.org/officeDocument/2006/relationships/image" Target="../media/image18.png"/><Relationship Id="rId4" Type="http://schemas.microsoft.com/office/2007/relationships/hdphoto" Target="../media/hdphoto14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8.wdp"/><Relationship Id="rId5" Type="http://schemas.openxmlformats.org/officeDocument/2006/relationships/image" Target="../media/image21.png"/><Relationship Id="rId10" Type="http://schemas.microsoft.com/office/2007/relationships/hdphoto" Target="../media/hdphoto20.wdp"/><Relationship Id="rId4" Type="http://schemas.microsoft.com/office/2007/relationships/hdphoto" Target="../media/hdphoto17.wdp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jpeg"/><Relationship Id="rId7" Type="http://schemas.microsoft.com/office/2007/relationships/hdphoto" Target="../media/hdphoto22.wd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21.wdp"/><Relationship Id="rId4" Type="http://schemas.openxmlformats.org/officeDocument/2006/relationships/image" Target="../media/image25.png"/><Relationship Id="rId9" Type="http://schemas.microsoft.com/office/2007/relationships/hdphoto" Target="../media/hdphoto2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iroda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5" name="ornament_10_small.png" descr="C:\Users\Галина Ивановна\Pictures\Изображения\шаблоны рамок\ornament_10_small.png"/>
          <p:cNvPicPr>
            <a:picLocks noChangeAspect="1"/>
          </p:cNvPicPr>
          <p:nvPr/>
        </p:nvPicPr>
        <p:blipFill>
          <a:blip r:embed="rId3" r:link="rId4" cstate="print">
            <a:lum contrast="40000"/>
          </a:blip>
          <a:stretch>
            <a:fillRect/>
          </a:stretch>
        </p:blipFill>
        <p:spPr>
          <a:xfrm rot="5400000">
            <a:off x="-1146448" y="1143000"/>
            <a:ext cx="9144000" cy="6858000"/>
          </a:xfrm>
          <a:prstGeom prst="rect">
            <a:avLst/>
          </a:prstGeom>
        </p:spPr>
      </p:pic>
      <p:pic>
        <p:nvPicPr>
          <p:cNvPr id="6" name="Picture 4" descr="&amp;Ncy;&amp;acy;&amp;tcy;&amp;ucy;&amp;rcy;&amp;lcy;&amp;acy;&amp;jcy;&amp;tcy; - &amp;Pcy;&amp;ocy;&amp;rcy;&amp;tcy;&amp;acy;&amp;lcy; &amp;fcy;&amp;ocy;&amp;tcy;&amp;ocy;&amp;gcy;&amp;rcy;&amp;acy;&amp;fcy;&amp;ocy;&amp;vcy; &amp;ncy;&amp;acy;&amp;tcy;&amp;ucy;&amp;rcy;&amp;acy;&amp;lcy;&amp;icy;&amp;scy;&amp;tcy;&amp;ocy;&amp;vcy; - &amp;Lcy;&amp;icy;&amp;chcy;&amp;ncy;&amp;acy;&amp;yacy; &amp;gcy;&amp;acy;&amp;lcy;&amp;iecy;&amp;rcy;&amp;iecy;&amp;yacy; - &amp;Fcy;&amp;ocy;&amp;rcy;&amp;ucy;&amp;mcy; - &amp;Ucy;&amp;vcy;&amp;iecy;&amp;lcy;&amp;icy;&amp;chcy;&amp;iecy;&amp;ncy;&amp;icy;&amp;iecy; &amp;fcy;&amp;ocy;&amp;tcy;&amp;ocy;&amp;gcy;&amp;rcy;&amp;acy;&amp;fcy;&amp;icy;&amp;jcy; - &amp;Gcy;&amp;acy;&amp;lcy;&amp;iecy;&amp;rcy;&amp;iecy;&amp;yacy; &amp;kcy;&amp;acy;&amp;rcy;&amp;tcy;&amp;icy;&amp;ncy; - &amp;Gcy;&amp;acy;&amp;lcy;&amp;iecy;&amp;rcy;&amp;iecy;&amp;yacy; &amp;fcy;&amp;ocy;&amp;tcy;&amp;ocy;&amp;gcy;&amp;rcy;&amp;acy;&amp;fcy;&amp;i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79" b="89688" l="5920" r="899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080" y="999969"/>
            <a:ext cx="2350094" cy="151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&amp;Kcy;&amp;rcy;&amp;acy;&amp;scy;&amp;ncy;&amp;acy;&amp;yacy; &amp;kcy;&amp;ncy;&amp;icy;&amp;gcy;&amp;acy; &amp;ucy;&amp;kcy;&amp;rcy;&amp;acy;&amp;icy;&amp;ncy;&amp;ycy; &amp;rcy;&amp;acy;&amp;scy;&amp;tcy;&amp;iecy;&amp;ncy;&amp;icy;&amp;ya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5658920"/>
            <a:ext cx="1656184" cy="209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8700" y="2699792"/>
            <a:ext cx="5400600" cy="16033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Красная книга</a:t>
            </a:r>
            <a:r>
              <a:rPr lang="ru-RU" sz="28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800" b="1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Крыма</a:t>
            </a:r>
          </a:p>
          <a:p>
            <a:pPr algn="ctr"/>
            <a:r>
              <a:rPr lang="ru-RU" sz="28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дошкольникам</a:t>
            </a:r>
            <a:endParaRPr lang="ru-RU" sz="2800" b="1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s://ecobloger.ru/wp-content/uploads/2018/04/1-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732" y="5436096"/>
            <a:ext cx="3511277" cy="27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8680" y="7596336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Подготовила: Соларева Г. И.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МБДОУ № 55 «Хрусталик»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 Керчь РК    2021 г.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66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60648" y="1043608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38100" cmpd="sng">
                  <a:solidFill>
                    <a:srgbClr val="FF00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Познакомимся </a:t>
            </a:r>
          </a:p>
          <a:p>
            <a:pPr algn="ctr"/>
            <a:r>
              <a:rPr lang="ru-RU" sz="4000" b="1" dirty="0" smtClean="0">
                <a:ln w="38100" cmpd="sng">
                  <a:solidFill>
                    <a:srgbClr val="FF00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Красной книгой Крыма</a:t>
            </a:r>
            <a:endParaRPr lang="ru-RU" sz="4000" b="1" dirty="0">
              <a:ln w="38100" cmpd="sng">
                <a:solidFill>
                  <a:srgbClr val="FF0000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" descr="https://ecobloger.ru/wp-content/uploads/2018/04/1-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899" y="2367045"/>
            <a:ext cx="4244194" cy="337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8680" y="6084168"/>
            <a:ext cx="5760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 Красную книгу занесены редкие и исчезающие виды растений и животных. Она предупреждает нас о том, что численность многих видов растений и животных сокращается.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0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80728" y="179512"/>
            <a:ext cx="5330253" cy="10343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ln>
                  <a:solidFill>
                    <a:srgbClr val="92D050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Фауна Крыма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endParaRPr lang="ru-RU" sz="4800" b="1" dirty="0"/>
          </a:p>
        </p:txBody>
      </p:sp>
      <p:pic>
        <p:nvPicPr>
          <p:cNvPr id="4" name="Picture 2" descr="&amp;Ncy;&amp;iecy;&amp;tcy;&amp;ocy;&amp;pcy;&amp;ycy;&amp;rcy;&amp;softcy; &amp;scy;&amp;rcy;&amp;iecy;&amp;dcy;&amp;icy;&amp;zcy;&amp;iecy;&amp;mcy;&amp;ncy;&amp;ocy;&amp;mcy;&amp;ocy;&amp;rcy;&amp;scy;&amp;kcy;&amp;icy;&amp;jcy; (Pipistrellus kuhlii (Kuhl, 1819)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1" y="1043607"/>
            <a:ext cx="2786291" cy="27000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62962" y="971600"/>
            <a:ext cx="3595038" cy="11092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</a:rPr>
              <a:t>Нетопырь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Средиземноморский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 (Летучая мышь)</a:t>
            </a: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6" name="Picture 2" descr="&amp;KHcy;&amp;ocy;&amp;rcy;&amp;softcy; &amp;scy;&amp;tcy;&amp;iecy;&amp;pcy;&amp;ncy;&amp;ocy;&amp;jcy; (Mustela eversmanni Lesson, 1827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87824"/>
            <a:ext cx="2967863" cy="27000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01638" y="5004048"/>
            <a:ext cx="1944216" cy="8640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200" b="1" dirty="0" smtClean="0">
                <a:solidFill>
                  <a:srgbClr val="C00000"/>
                </a:solidFill>
              </a:rPr>
              <a:t>Хорь степной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pic>
        <p:nvPicPr>
          <p:cNvPr id="8" name="Picture 2" descr="&amp;Scy;&amp;lcy;&amp;iecy;&amp;pcy;&amp;ucy;&amp;shcy;&amp;ocy;&amp;ncy;&amp;kcy;&amp;acy; &amp;ocy;&amp;bcy;&amp;ycy;&amp;kcy;&amp;ncy;&amp;ocy;&amp;vcy;&amp;iecy;&amp;ncy;&amp;ncy;&amp;acy;&amp;yacy; (Ellobius talpinus (Pallas, 1770)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24" y="6038800"/>
            <a:ext cx="3355714" cy="27000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692750" y="7445772"/>
            <a:ext cx="2820700" cy="1293028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100" b="1" dirty="0" err="1" smtClean="0">
                <a:solidFill>
                  <a:srgbClr val="C00000"/>
                </a:solidFill>
              </a:rPr>
              <a:t>Слепушонка</a:t>
            </a:r>
            <a:r>
              <a:rPr lang="ru-RU" sz="41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4100" b="1" dirty="0" smtClean="0">
                <a:solidFill>
                  <a:srgbClr val="C00000"/>
                </a:solidFill>
              </a:rPr>
              <a:t>обыкновенная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3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80728" y="179512"/>
            <a:ext cx="5330253" cy="10343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ln>
                  <a:solidFill>
                    <a:srgbClr val="92D050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Фауна Крыма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endParaRPr lang="ru-RU" sz="4800" b="1" dirty="0"/>
          </a:p>
        </p:txBody>
      </p:sp>
      <p:pic>
        <p:nvPicPr>
          <p:cNvPr id="4" name="Picture 2" descr="&amp;Scy;&amp;icy;&amp;zcy;&amp;ocy;&amp;vcy;&amp;ocy;&amp;rcy;&amp;ocy;&amp;ncy;&amp;kcy;&amp;acy; (Coracias garrulus Linnaeus, 1758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41" r="18459"/>
          <a:stretch/>
        </p:blipFill>
        <p:spPr bwMode="auto">
          <a:xfrm>
            <a:off x="620688" y="1192913"/>
            <a:ext cx="2154736" cy="270000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75424" y="1213833"/>
            <a:ext cx="2405608" cy="12930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</a:rPr>
              <a:t>Сизоворонка </a:t>
            </a: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6" name="Picture 2" descr="&amp;Scy;&amp;acy;&amp;pcy;&amp;scy;&amp;acy;&amp;ncy; (Falco peregrinus Tunstall, 1771)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34" r="18299"/>
          <a:stretch/>
        </p:blipFill>
        <p:spPr bwMode="auto">
          <a:xfrm>
            <a:off x="4072277" y="2771800"/>
            <a:ext cx="2238704" cy="27000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322044" y="4716016"/>
            <a:ext cx="1656184" cy="1293028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100" b="1" dirty="0" smtClean="0">
                <a:solidFill>
                  <a:srgbClr val="C00000"/>
                </a:solidFill>
              </a:rPr>
              <a:t>Сапсан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pic>
        <p:nvPicPr>
          <p:cNvPr id="8" name="Picture 2" descr="&amp;Scy;&amp;tcy;&amp;rcy;&amp;iecy;&amp;pcy;&amp;iecy;&amp;tcy; (Tetrax tetrax (Linnaeus, 1758))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83" r="10318"/>
          <a:stretch/>
        </p:blipFill>
        <p:spPr bwMode="auto">
          <a:xfrm>
            <a:off x="552484" y="5724128"/>
            <a:ext cx="2207173" cy="27000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781854" y="7920128"/>
            <a:ext cx="1728000" cy="504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</a:rPr>
              <a:t>Стрепет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8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80728" y="179512"/>
            <a:ext cx="5330253" cy="10343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ln>
                  <a:solidFill>
                    <a:srgbClr val="92D050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Фауна Крыма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endParaRPr lang="ru-RU" sz="4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664" y="971600"/>
            <a:ext cx="3403919" cy="270000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864561" y="978170"/>
            <a:ext cx="2520280" cy="12930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</a:rPr>
              <a:t>Полоз желтобрюхий (каспийский)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ru-RU" sz="2800" dirty="0"/>
          </a:p>
        </p:txBody>
      </p:sp>
      <p:pic>
        <p:nvPicPr>
          <p:cNvPr id="7" name="Picture 2" descr="&amp;Mcy;&amp;iecy;&amp;dcy;&amp;yacy;&amp;ncy;&amp;kcy;&amp;acy; &amp;ocy;&amp;bcy;&amp;ycy;&amp;kcy;&amp;ncy;&amp;ocy;&amp;vcy;&amp;iecy;&amp;ncy;&amp;ncy;&amp;acy;&amp;yacy; (Coronella austriaca Laurenti, 1768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6075744"/>
            <a:ext cx="3705679" cy="27000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9704" y="3636928"/>
            <a:ext cx="3492180" cy="270000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124744" y="4340414"/>
            <a:ext cx="2024960" cy="129302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200" b="1" dirty="0" smtClean="0">
                <a:solidFill>
                  <a:srgbClr val="C00000"/>
                </a:solidFill>
              </a:rPr>
              <a:t>Полоз </a:t>
            </a:r>
          </a:p>
          <a:p>
            <a:r>
              <a:rPr lang="ru-RU" sz="11200" b="1" dirty="0" smtClean="0">
                <a:solidFill>
                  <a:srgbClr val="C00000"/>
                </a:solidFill>
              </a:rPr>
              <a:t>сарматский</a:t>
            </a:r>
            <a:br>
              <a:rPr lang="ru-RU" sz="11200" b="1" dirty="0" smtClean="0">
                <a:solidFill>
                  <a:srgbClr val="C00000"/>
                </a:solidFill>
              </a:rPr>
            </a:br>
            <a:r>
              <a:rPr lang="en-US" sz="11200" b="1" dirty="0" smtClean="0"/>
              <a:t/>
            </a:r>
            <a:br>
              <a:rPr lang="en-US" sz="112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110343" y="7308304"/>
            <a:ext cx="2613748" cy="12930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</a:rPr>
              <a:t>Медянка обыкновенная </a:t>
            </a: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7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80728" y="179512"/>
            <a:ext cx="5330253" cy="10343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ln>
                  <a:solidFill>
                    <a:srgbClr val="92D050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Фауна Крыма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endParaRPr lang="ru-RU" sz="4800" b="1" dirty="0"/>
          </a:p>
        </p:txBody>
      </p:sp>
      <p:pic>
        <p:nvPicPr>
          <p:cNvPr id="10" name="Picture 2" descr="&amp;Acy;&amp;zcy;&amp;ocy;&amp;vcy;&amp;kcy;&amp;acy; (Phocoena phocoena (Linnaeus, 1758)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22" y="971600"/>
            <a:ext cx="3232278" cy="27000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&amp;Acy;&amp;fcy;&amp;acy;&amp;lcy;&amp;icy;&amp;ncy;&amp;acy; (Tursiops truncatus (Montagu, 1821)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269" y="3347864"/>
            <a:ext cx="3206262" cy="27000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431272" y="1403648"/>
            <a:ext cx="2325749" cy="12930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</a:rPr>
              <a:t>Дельфин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«</a:t>
            </a:r>
            <a:r>
              <a:rPr lang="ru-RU" sz="2800" b="1" dirty="0" err="1" smtClean="0">
                <a:solidFill>
                  <a:srgbClr val="C00000"/>
                </a:solidFill>
              </a:rPr>
              <a:t>Азовка</a:t>
            </a:r>
            <a:r>
              <a:rPr lang="ru-RU" sz="2800" b="1" dirty="0" smtClean="0">
                <a:solidFill>
                  <a:srgbClr val="C00000"/>
                </a:solidFill>
              </a:rPr>
              <a:t>»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ru-RU" sz="28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617254" y="7680236"/>
            <a:ext cx="1568338" cy="1064428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300" b="1" dirty="0" smtClean="0">
                <a:solidFill>
                  <a:srgbClr val="C00000"/>
                </a:solidFill>
              </a:rPr>
              <a:t>Севрюга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pic>
        <p:nvPicPr>
          <p:cNvPr id="14" name="Picture 2" descr="&amp;Scy;&amp;iecy;&amp;vcy;&amp;rcy;&amp;yucy;&amp;gcy;&amp;acy; (Acipenser stellatus Pallas, 1771)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9" b="9100"/>
          <a:stretch/>
        </p:blipFill>
        <p:spPr bwMode="auto">
          <a:xfrm>
            <a:off x="229122" y="6300192"/>
            <a:ext cx="3355709" cy="24384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014264" y="4749652"/>
            <a:ext cx="2325749" cy="12930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</a:rPr>
              <a:t>Дельфин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 «Афалина»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1634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80728" y="179512"/>
            <a:ext cx="5330253" cy="10343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ln>
                  <a:solidFill>
                    <a:srgbClr val="92D050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Фауна Крыма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endParaRPr lang="ru-RU" sz="4800" b="1" dirty="0"/>
          </a:p>
        </p:txBody>
      </p:sp>
      <p:pic>
        <p:nvPicPr>
          <p:cNvPr id="4" name="Picture 2" descr="&amp;Scy;&amp;kcy;&amp;ocy;&amp;rcy;&amp;pcy;&amp;icy;&amp;ocy;&amp;ncy; &amp;kcy;&amp;rcy;&amp;ycy;&amp;mcy;&amp;scy;&amp;kcy;&amp;icy;&amp;jcy; (Euscorpius tauricus (Koch, 1838)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5" y="1030445"/>
            <a:ext cx="3403921" cy="27000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767369" y="1030445"/>
            <a:ext cx="2339008" cy="1293028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C00000"/>
                </a:solidFill>
              </a:rPr>
              <a:t>Скорпион крымский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pic>
        <p:nvPicPr>
          <p:cNvPr id="6" name="Picture 2" descr="&amp;Scy;&amp;tcy;&amp;icy;&amp;zcy; &amp;pcy;&amp;ocy;&amp;lcy;&amp;ocy;&amp;scy;&amp;acy;&amp;tcy;&amp;ycy;&amp;jcy; (Stizus fasciatus (Fabricius, 1781))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40" b="2440"/>
          <a:stretch/>
        </p:blipFill>
        <p:spPr bwMode="auto">
          <a:xfrm>
            <a:off x="3944842" y="2323473"/>
            <a:ext cx="2528954" cy="193548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&amp;Tcy;&amp;ocy;&amp;mcy;&amp;acy;&amp;rcy;&amp;iecy;&amp;scy; &amp;Ncy;&amp;ocy;&amp;gcy;&amp;iecy;&amp;lcy;&amp;yacy; (Tomares nogelii (Herrich-Schäfer, 1851)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22" y="4139952"/>
            <a:ext cx="3069478" cy="366351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58316" y="7850972"/>
            <a:ext cx="1752600" cy="129302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200" b="1" dirty="0" smtClean="0">
                <a:solidFill>
                  <a:srgbClr val="C00000"/>
                </a:solidFill>
              </a:rPr>
              <a:t>Бабочка</a:t>
            </a:r>
          </a:p>
          <a:p>
            <a:r>
              <a:rPr lang="ru-RU" sz="11200" b="1" dirty="0" err="1" smtClean="0">
                <a:solidFill>
                  <a:srgbClr val="C00000"/>
                </a:solidFill>
              </a:rPr>
              <a:t>Томарес</a:t>
            </a:r>
            <a:r>
              <a:rPr lang="ru-RU" sz="11200" b="1" dirty="0" smtClean="0">
                <a:solidFill>
                  <a:srgbClr val="C00000"/>
                </a:solidFill>
              </a:rPr>
              <a:t> </a:t>
            </a:r>
            <a:r>
              <a:rPr lang="ru-RU" sz="11200" b="1" dirty="0" err="1" smtClean="0">
                <a:solidFill>
                  <a:srgbClr val="C00000"/>
                </a:solidFill>
              </a:rPr>
              <a:t>Ногеля</a:t>
            </a:r>
            <a:r>
              <a:rPr lang="ru-RU" sz="11200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Picture 2" descr="&amp;SHcy;&amp;mcy;&amp;iecy;&amp;lcy;&amp;softcy; &amp;mcy;&amp;ocy;&amp;khcy;&amp;ocy;&amp;vcy;&amp;ocy;&amp;jcy; (Bombus (Bombus) muscorum (Linnaeus, 1758))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76" r="9800"/>
          <a:stretch/>
        </p:blipFill>
        <p:spPr bwMode="auto">
          <a:xfrm>
            <a:off x="3722239" y="5655051"/>
            <a:ext cx="2762125" cy="21600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989513" y="7781885"/>
            <a:ext cx="1894720" cy="12930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</a:rPr>
              <a:t>Шмель моховой</a:t>
            </a: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555128" y="4297079"/>
            <a:ext cx="3096345" cy="12930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</a:rPr>
              <a:t>Оса</a:t>
            </a:r>
          </a:p>
          <a:p>
            <a:r>
              <a:rPr lang="ru-RU" sz="2800" b="1" dirty="0" err="1" smtClean="0">
                <a:solidFill>
                  <a:srgbClr val="C00000"/>
                </a:solidFill>
              </a:rPr>
              <a:t>Стиз</a:t>
            </a:r>
            <a:r>
              <a:rPr lang="ru-RU" sz="2800" b="1" dirty="0" smtClean="0">
                <a:solidFill>
                  <a:srgbClr val="C00000"/>
                </a:solidFill>
              </a:rPr>
              <a:t> полосатый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80728" y="179512"/>
            <a:ext cx="5330253" cy="10343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ln>
                  <a:solidFill>
                    <a:srgbClr val="92D050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Флора Крыма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endParaRPr lang="ru-RU" sz="4800" b="1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971600"/>
            <a:ext cx="2160240" cy="324000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0586" y="4211600"/>
            <a:ext cx="2564380" cy="89881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</a:rPr>
              <a:t>Василек полузаконный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ru-RU" sz="2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384859" y="8144052"/>
            <a:ext cx="2869137" cy="12930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</a:rPr>
              <a:t>Горох высокий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8" name="Picture 4" descr="&amp;Gcy;&amp;ocy;&amp;rcy;&amp;ocy;&amp;khcy; &amp;vcy;&amp;ycy;&amp;scy;&amp;ocy;&amp;kcy;&amp;icy;&amp;jcy; (Pisum elatius M.Bieb. (P. sativum L. subsp. elatius (M.Bieb.) Asch. et Graebn., P. sativum var. elatius (M.Bieb.) Trautv.)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865" y="5471338"/>
            <a:ext cx="3391126" cy="27000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&amp;Kcy;&amp;ocy;&amp;vcy;&amp;ycy;&amp;lcy;&amp;softcy; &amp;kcy;&amp;rcy;&amp;acy;&amp;scy;&amp;icy;&amp;vcy;&amp;iecy;&amp;jcy;&amp;shcy;&amp;icy;&amp;jcy; (Stipa pulcherrima K. Koch (S. grafiana Steven))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732"/>
          <a:stretch/>
        </p:blipFill>
        <p:spPr bwMode="auto">
          <a:xfrm>
            <a:off x="300959" y="5449986"/>
            <a:ext cx="2576213" cy="27000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62450" y="8149986"/>
            <a:ext cx="2314722" cy="1293028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200" b="1" dirty="0" smtClean="0">
                <a:solidFill>
                  <a:srgbClr val="C00000"/>
                </a:solidFill>
              </a:rPr>
              <a:t>Ковыль красивейший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pic>
        <p:nvPicPr>
          <p:cNvPr id="11" name="Picture 2" descr="&amp;Kcy;&amp;ocy;&amp;mcy;&amp;pcy;&amp;iecy;&amp;rcy;&amp;icy;&amp;yacy; &amp;kcy;&amp;rcy;&amp;ycy;&amp;mcy;&amp;scy;&amp;kcy;&amp;acy;&amp;yacy; (&amp;Kcy;&amp;ocy;&amp;mcy;&amp;pcy;&amp;iecy;&amp;rcy;&amp;acy;) (Comperia comperiana (Steven) Asch. et Graebn. (C. taurica K.Koch, Himantoglossum comperianum (Steven) P.Delforge, Orchis comperiana Steven)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170" y="1511600"/>
            <a:ext cx="3884513" cy="27000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460565" y="4250777"/>
            <a:ext cx="2717726" cy="85963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200" b="1" dirty="0" err="1" smtClean="0">
                <a:solidFill>
                  <a:srgbClr val="C00000"/>
                </a:solidFill>
              </a:rPr>
              <a:t>Комперия</a:t>
            </a:r>
            <a:r>
              <a:rPr lang="ru-RU" sz="11200" b="1" dirty="0" smtClean="0">
                <a:solidFill>
                  <a:srgbClr val="C00000"/>
                </a:solidFill>
              </a:rPr>
              <a:t> крымская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3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6" y="0"/>
            <a:ext cx="6858000" cy="918672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92696" y="1403648"/>
            <a:ext cx="5762301" cy="2330465"/>
          </a:xfrm>
          <a:prstGeom prst="rect">
            <a:avLst/>
          </a:prstGeom>
        </p:spPr>
        <p:txBody>
          <a:bodyPr>
            <a:prstTxWarp prst="textPlain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ln>
                  <a:solidFill>
                    <a:srgbClr val="92D050"/>
                  </a:solidFill>
                </a:ln>
                <a:solidFill>
                  <a:srgbClr val="FF0000"/>
                </a:solidFill>
              </a:rPr>
              <a:t>Берегите природу Крыма</a:t>
            </a:r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0F3F8"/>
              </a:clrFrom>
              <a:clrTo>
                <a:srgbClr val="F0F3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45" y="2345039"/>
            <a:ext cx="6529908" cy="46612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72" y="4572000"/>
            <a:ext cx="4441676" cy="444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7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122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Ивановна</dc:creator>
  <cp:lastModifiedBy>Галина Ивановна</cp:lastModifiedBy>
  <cp:revision>16</cp:revision>
  <dcterms:created xsi:type="dcterms:W3CDTF">2021-11-16T11:39:31Z</dcterms:created>
  <dcterms:modified xsi:type="dcterms:W3CDTF">2021-12-06T15:44:36Z</dcterms:modified>
</cp:coreProperties>
</file>