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49"/>
  </p:handoutMasterIdLst>
  <p:sldIdLst>
    <p:sldId id="256" r:id="rId2"/>
    <p:sldId id="280" r:id="rId3"/>
    <p:sldId id="276" r:id="rId4"/>
    <p:sldId id="257" r:id="rId5"/>
    <p:sldId id="301" r:id="rId6"/>
    <p:sldId id="309" r:id="rId7"/>
    <p:sldId id="310" r:id="rId8"/>
    <p:sldId id="311" r:id="rId9"/>
    <p:sldId id="288" r:id="rId10"/>
    <p:sldId id="283" r:id="rId11"/>
    <p:sldId id="287" r:id="rId12"/>
    <p:sldId id="286" r:id="rId13"/>
    <p:sldId id="285" r:id="rId14"/>
    <p:sldId id="296" r:id="rId15"/>
    <p:sldId id="294" r:id="rId16"/>
    <p:sldId id="303" r:id="rId17"/>
    <p:sldId id="295" r:id="rId18"/>
    <p:sldId id="312" r:id="rId19"/>
    <p:sldId id="305" r:id="rId20"/>
    <p:sldId id="306" r:id="rId21"/>
    <p:sldId id="304" r:id="rId22"/>
    <p:sldId id="277" r:id="rId23"/>
    <p:sldId id="313" r:id="rId24"/>
    <p:sldId id="314" r:id="rId25"/>
    <p:sldId id="290" r:id="rId26"/>
    <p:sldId id="291" r:id="rId27"/>
    <p:sldId id="289" r:id="rId28"/>
    <p:sldId id="292" r:id="rId29"/>
    <p:sldId id="297" r:id="rId30"/>
    <p:sldId id="298" r:id="rId31"/>
    <p:sldId id="299" r:id="rId32"/>
    <p:sldId id="315" r:id="rId33"/>
    <p:sldId id="259" r:id="rId34"/>
    <p:sldId id="278" r:id="rId35"/>
    <p:sldId id="275" r:id="rId36"/>
    <p:sldId id="274" r:id="rId37"/>
    <p:sldId id="273" r:id="rId38"/>
    <p:sldId id="272" r:id="rId39"/>
    <p:sldId id="316" r:id="rId40"/>
    <p:sldId id="279" r:id="rId41"/>
    <p:sldId id="293" r:id="rId42"/>
    <p:sldId id="308" r:id="rId43"/>
    <p:sldId id="307" r:id="rId44"/>
    <p:sldId id="270" r:id="rId45"/>
    <p:sldId id="269" r:id="rId46"/>
    <p:sldId id="268" r:id="rId47"/>
    <p:sldId id="282" r:id="rId48"/>
  </p:sldIdLst>
  <p:sldSz cx="9144000" cy="6858000" type="screen4x3"/>
  <p:notesSz cx="6858000" cy="994727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0C14D70-370F-42A9-B9D9-FAE6B7CF1E2E}" type="datetimeFigureOut">
              <a:rPr lang="ru-RU"/>
              <a:pPr>
                <a:defRPr/>
              </a:pPr>
              <a:t>24.03.2021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BCE6403-8134-4CFC-A15F-BDAC3768B3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Овал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089942E-1C88-4092-88BD-C96809F3E8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BF7A8-8A5F-4BE3-9A86-436B6544BD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60DB2-5146-4101-BFCB-1C39DD59B5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83281-4DCC-4C99-9341-508BA3B27BD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Овал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Овал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79D614C-E533-40E1-8A01-9306841C4D6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67437-6E23-4002-B533-477FDD867D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69CC62F-7994-446C-AE90-800C7813FB3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82C2F-F69F-4430-805E-26E989B19D1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Прямоугольник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9593048-CFA8-4708-B4A4-E8261F24ED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392506B-4D64-47E6-9434-91FB35E075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 eaLnBrk="1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Блок-схема: процесс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2A20CCA-61EF-44B2-A3EC-21E8BC7BB3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2548024F-48CF-4A74-BFAF-972DA6D9552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797" r:id="rId2"/>
    <p:sldLayoutId id="2147483803" r:id="rId3"/>
    <p:sldLayoutId id="2147483798" r:id="rId4"/>
    <p:sldLayoutId id="2147483804" r:id="rId5"/>
    <p:sldLayoutId id="2147483799" r:id="rId6"/>
    <p:sldLayoutId id="2147483805" r:id="rId7"/>
    <p:sldLayoutId id="2147483806" r:id="rId8"/>
    <p:sldLayoutId id="2147483807" r:id="rId9"/>
    <p:sldLayoutId id="2147483800" r:id="rId10"/>
    <p:sldLayoutId id="214748380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p-personal.ru/issue.html?1772" TargetMode="External"/><Relationship Id="rId2" Type="http://schemas.openxmlformats.org/officeDocument/2006/relationships/hyperlink" Target="http://gopsy.ru/otnoshenija/ssory/konflikty/chto-takoe-konflikt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ays4you.ru/nlp-dlya-zhizni/kak-nauchit-sya-ponimat-drugih-lyudej.html#ixzz59KPMoKtN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450" y="1989138"/>
            <a:ext cx="7777163" cy="1905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8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ИЗУЧЕНИЕ СПОСОБОВ БЕСКОНФЛИКТНОГО ОБЩЕНИЯ </a:t>
            </a:r>
            <a:br>
              <a:rPr lang="ru-RU" sz="38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8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3800" b="1" dirty="0" err="1" smtClean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САМОРЕГУЛЯЦИИ</a:t>
            </a:r>
            <a:endParaRPr lang="ru-RU" sz="3800" b="1" dirty="0">
              <a:solidFill>
                <a:schemeClr val="tx2">
                  <a:satMod val="13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4075" y="3910013"/>
            <a:ext cx="5616575" cy="294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070" b="12297"/>
          <a:stretch>
            <a:fillRect/>
          </a:stretch>
        </p:blipFill>
        <p:spPr bwMode="auto">
          <a:xfrm>
            <a:off x="5508625" y="0"/>
            <a:ext cx="346710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452320" y="5517232"/>
            <a:ext cx="1201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Лекция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ukr-prom.com/img/alboms/115052015-02-058067584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550" y="4292600"/>
            <a:ext cx="360045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450" y="188913"/>
            <a:ext cx="7497763" cy="7064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tx2">
                    <a:satMod val="130000"/>
                  </a:schemeClr>
                </a:solidFill>
              </a:rPr>
              <a:t>Виды конфликтов</a:t>
            </a:r>
            <a:endParaRPr lang="ru-RU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1052736"/>
            <a:ext cx="6696744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основании направленности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71800" y="1844824"/>
            <a:ext cx="5616624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000" b="1" dirty="0"/>
              <a:t>вертикальные</a:t>
            </a:r>
            <a:r>
              <a:rPr lang="ru-RU" sz="2000" dirty="0"/>
              <a:t>: уменьшение объема власти сверху вниз. Например, в отношениях между начальником и подчиненным, головным предприятием и дочерним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771800" y="3356992"/>
            <a:ext cx="5616624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000" b="1" dirty="0"/>
              <a:t>горизонтальные</a:t>
            </a:r>
            <a:r>
              <a:rPr lang="ru-RU" sz="2000" dirty="0"/>
              <a:t>: взаимодействие происходит между сторонами, имеющими равный объем власти. К примеру, руководители соседних отделов на предприятии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195513" y="1557338"/>
            <a:ext cx="0" cy="1871662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Левая фигурная скобка 9"/>
          <p:cNvSpPr/>
          <p:nvPr/>
        </p:nvSpPr>
        <p:spPr>
          <a:xfrm>
            <a:off x="2195513" y="2492375"/>
            <a:ext cx="576262" cy="1800225"/>
          </a:xfrm>
          <a:prstGeom prst="leftBrac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450" y="188913"/>
            <a:ext cx="7497763" cy="7064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tx2">
                    <a:satMod val="130000"/>
                  </a:schemeClr>
                </a:solidFill>
              </a:rPr>
              <a:t>Виды конфликтов</a:t>
            </a:r>
            <a:endParaRPr lang="ru-RU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908720"/>
            <a:ext cx="648072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степени выраженности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99792" y="1772816"/>
            <a:ext cx="5472608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000" b="1" dirty="0"/>
              <a:t>открытые</a:t>
            </a:r>
            <a:r>
              <a:rPr lang="ru-RU" sz="2000" dirty="0"/>
              <a:t>: столкновение явно выражено: спор, ссора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99792" y="2708920"/>
            <a:ext cx="5472608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000" b="1" dirty="0"/>
              <a:t>скрытые</a:t>
            </a:r>
            <a:r>
              <a:rPr lang="ru-RU" sz="2000" dirty="0"/>
              <a:t>: выражение конфликта косвенное, агрессивные действия скрыты</a:t>
            </a:r>
          </a:p>
        </p:txBody>
      </p:sp>
      <p:sp>
        <p:nvSpPr>
          <p:cNvPr id="8" name="Левая фигурная скобка 7"/>
          <p:cNvSpPr/>
          <p:nvPr/>
        </p:nvSpPr>
        <p:spPr>
          <a:xfrm>
            <a:off x="2268538" y="2133600"/>
            <a:ext cx="431800" cy="1008063"/>
          </a:xfrm>
          <a:prstGeom prst="leftBrac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9" name="Прямая соединительная линия 8"/>
          <p:cNvCxnSpPr>
            <a:endCxn id="8" idx="1"/>
          </p:cNvCxnSpPr>
          <p:nvPr/>
        </p:nvCxnSpPr>
        <p:spPr>
          <a:xfrm>
            <a:off x="2268538" y="1412875"/>
            <a:ext cx="0" cy="1223963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46" name="Picture 2" descr="http://mos-holidays.ru/wp-content/uploads/2017/08/stop-konflic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3779838"/>
            <a:ext cx="4105275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 descr="http://psysave.ucoz.ru/_bl/0/6656715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120" t="7561" r="24400" b="4745"/>
          <a:stretch>
            <a:fillRect/>
          </a:stretch>
        </p:blipFill>
        <p:spPr bwMode="auto">
          <a:xfrm>
            <a:off x="7451725" y="4581525"/>
            <a:ext cx="157162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450" y="188913"/>
            <a:ext cx="7497763" cy="7064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tx2">
                    <a:satMod val="130000"/>
                  </a:schemeClr>
                </a:solidFill>
              </a:rPr>
              <a:t>Виды конфликтов</a:t>
            </a:r>
            <a:endParaRPr lang="ru-RU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980728"/>
            <a:ext cx="7056784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числу участников конфликты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67744" y="1628800"/>
            <a:ext cx="6174432" cy="1477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b="1" dirty="0" err="1"/>
              <a:t>Внутриличностные</a:t>
            </a:r>
            <a:r>
              <a:rPr lang="ru-RU" dirty="0"/>
              <a:t>: столкновение мотивов личности одного и того же человека, чаще всего они характеризуются проблемой выбора. При этом выбор может быть обусловлен как нормами и требованиями общества, так и личной потребностью и желанием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67744" y="3284984"/>
            <a:ext cx="6192688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b="1" dirty="0"/>
              <a:t>Межличностные</a:t>
            </a:r>
            <a:r>
              <a:rPr lang="ru-RU" dirty="0"/>
              <a:t>: столкновение может быть между человеком и группой, между двумя людьми.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67744" y="4077072"/>
            <a:ext cx="6192688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b="1" dirty="0"/>
              <a:t>Межгрупповые</a:t>
            </a:r>
            <a:r>
              <a:rPr lang="ru-RU" dirty="0"/>
              <a:t>: в этом случае сталкиваются две группы людей, объединенных по определенному признаку.</a:t>
            </a:r>
          </a:p>
        </p:txBody>
      </p:sp>
      <p:sp>
        <p:nvSpPr>
          <p:cNvPr id="9" name="Левая фигурная скобка 8"/>
          <p:cNvSpPr/>
          <p:nvPr/>
        </p:nvSpPr>
        <p:spPr>
          <a:xfrm>
            <a:off x="1763713" y="2276475"/>
            <a:ext cx="504825" cy="2160588"/>
          </a:xfrm>
          <a:prstGeom prst="leftBrac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0" name="Прямая соединительная линия 9"/>
          <p:cNvCxnSpPr>
            <a:endCxn id="9" idx="1"/>
          </p:cNvCxnSpPr>
          <p:nvPr/>
        </p:nvCxnSpPr>
        <p:spPr>
          <a:xfrm>
            <a:off x="1763713" y="1484313"/>
            <a:ext cx="0" cy="187325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74" name="Picture 2" descr="http://clipart-library.com/img1/1621166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1187450" y="4811713"/>
            <a:ext cx="4897438" cy="204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7064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tx2">
                    <a:satMod val="130000"/>
                  </a:schemeClr>
                </a:solidFill>
              </a:rPr>
              <a:t>Виды конфликтов</a:t>
            </a:r>
            <a:endParaRPr lang="ru-RU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980728"/>
            <a:ext cx="684076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затрагиваемым в конфликте потребностям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71800" y="1700808"/>
            <a:ext cx="5508104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400" b="1" dirty="0"/>
              <a:t>когнитивный</a:t>
            </a:r>
            <a:r>
              <a:rPr lang="ru-RU" sz="2400" dirty="0"/>
              <a:t> конфликт – столкновение знаний, противоположных мнений и суждений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71800" y="3140968"/>
            <a:ext cx="5544616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400" dirty="0"/>
              <a:t>конфликт </a:t>
            </a:r>
            <a:r>
              <a:rPr lang="ru-RU" sz="2400" b="1" dirty="0"/>
              <a:t>интересов</a:t>
            </a:r>
            <a:r>
              <a:rPr lang="ru-RU" sz="2400" dirty="0"/>
              <a:t> – в основе конфликта интересы группы или индивида</a:t>
            </a:r>
          </a:p>
        </p:txBody>
      </p:sp>
      <p:sp>
        <p:nvSpPr>
          <p:cNvPr id="8" name="Левая фигурная скобка 7"/>
          <p:cNvSpPr/>
          <p:nvPr/>
        </p:nvSpPr>
        <p:spPr>
          <a:xfrm>
            <a:off x="2268538" y="2276475"/>
            <a:ext cx="503237" cy="1584325"/>
          </a:xfrm>
          <a:prstGeom prst="leftBrac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268538" y="1484313"/>
            <a:ext cx="0" cy="1584325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94" name="Picture 2" descr="http://189131.selcdn.ru/leonardo/assets/uploads/attachments/kultura/assets/uploads/posters/u-100_8924e-pritscha_solomon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088" y="3570288"/>
            <a:ext cx="3097212" cy="328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cf.ppt-online.org/files/slide/s/sJopgUzDrqnKNmSBWGyfOwTcX7e0x13hHad2bi/slide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6" descr="https://peterburg2.ru/reimg/d34f3633b6303636d02f83d09626c6fa6626a926c900/kpwGN5-vBS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82" t="5466" r="9138" b="5396"/>
          <a:stretch>
            <a:fillRect/>
          </a:stretch>
        </p:blipFill>
        <p:spPr bwMode="auto">
          <a:xfrm>
            <a:off x="6789738" y="4724400"/>
            <a:ext cx="23542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8" descr="http://www.guardian.co.tt/sites/default/files/field/image/conflict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8038" y="4589463"/>
            <a:ext cx="2266950" cy="226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31640" y="332656"/>
            <a:ext cx="7128792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Стадии и этапы в развитии конфликта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1124744"/>
            <a:ext cx="2664296" cy="23083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b="1" dirty="0"/>
              <a:t>1. Конструктивной:</a:t>
            </a:r>
            <a:endParaRPr lang="ru-RU" dirty="0"/>
          </a:p>
          <a:p>
            <a:pPr>
              <a:buFont typeface="Wingdings" pitchFamily="2" charset="2"/>
              <a:buChar char="Ø"/>
              <a:defRPr/>
            </a:pPr>
            <a:r>
              <a:rPr lang="ru-RU" dirty="0"/>
              <a:t>Возникновение рассогласования интересов;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dirty="0"/>
              <a:t>Обсуждение рассогласования интересов;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dirty="0"/>
              <a:t>Поиск решения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5733256"/>
            <a:ext cx="2592288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/>
              <a:t>Девиз деятельности – вместе мы все решим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23928" y="1124744"/>
            <a:ext cx="2141984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b="1" dirty="0"/>
              <a:t>2. Игнорирования:</a:t>
            </a:r>
            <a:endParaRPr lang="ru-RU" dirty="0"/>
          </a:p>
          <a:p>
            <a:pPr>
              <a:buFont typeface="Wingdings" pitchFamily="2" charset="2"/>
              <a:buChar char="Ø"/>
              <a:defRPr/>
            </a:pPr>
            <a:r>
              <a:rPr lang="ru-RU" dirty="0"/>
              <a:t>Сглаживание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dirty="0"/>
              <a:t>Игнорирование;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dirty="0"/>
              <a:t>Уклонение.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43608" y="3762906"/>
            <a:ext cx="2646040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Конфликт не выходит за рамки конфликтной ситуации. Легко разрешается, партнеры ориентируются на сотрудничество.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300192" y="1124744"/>
            <a:ext cx="2736304" cy="11079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3.</a:t>
            </a:r>
            <a:r>
              <a:rPr lang="ru-RU" b="1" dirty="0"/>
              <a:t>Деструктивной:</a:t>
            </a:r>
            <a:endParaRPr lang="ru-RU" dirty="0"/>
          </a:p>
          <a:p>
            <a:pPr>
              <a:buFont typeface="Wingdings" pitchFamily="2" charset="2"/>
              <a:buChar char="Ø"/>
              <a:defRPr/>
            </a:pPr>
            <a:r>
              <a:rPr lang="ru-RU" sz="1600" dirty="0"/>
              <a:t>Предупреждающие удары;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600" dirty="0"/>
              <a:t>Болевые удары;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600" dirty="0"/>
              <a:t>Поражающие удары.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2492896"/>
            <a:ext cx="2304256" cy="258532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Конфликт становится запущенным. Конструктивное решение сменяется нейтральным – действующие лица стараются не замечать друг друга.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51920" y="5445224"/>
            <a:ext cx="2448272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/>
              <a:t>Девиз деятельности – лучше не мешать друг другу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372200" y="2470244"/>
            <a:ext cx="2682552" cy="30469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1600" dirty="0"/>
              <a:t>Конфликт переходит в войну. Отношения враждебны. Конфликт трудно разрешим, он становится </a:t>
            </a:r>
            <a:r>
              <a:rPr lang="ru-RU" sz="1600" dirty="0" err="1"/>
              <a:t>самодостаточным</a:t>
            </a:r>
            <a:r>
              <a:rPr lang="ru-RU" sz="1600" dirty="0"/>
              <a:t> и продолжается до полной победы («уничтожения» или «капитуляции» противника), даже при исчезновении точек рассогласования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44208" y="5733256"/>
            <a:ext cx="2491715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/>
              <a:t>Девиз деятельности – я тебе покажу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79712" y="260648"/>
            <a:ext cx="6048672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Динамика конфликта</a:t>
            </a:r>
          </a:p>
        </p:txBody>
      </p:sp>
      <p:pic>
        <p:nvPicPr>
          <p:cNvPr id="235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9563" y="836613"/>
            <a:ext cx="6664325" cy="580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404664"/>
            <a:ext cx="540571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Соотношение фаз и этапов конфликта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187450" y="1484313"/>
          <a:ext cx="7777163" cy="4349750"/>
        </p:xfrm>
        <a:graphic>
          <a:graphicData uri="http://schemas.openxmlformats.org/drawingml/2006/table">
            <a:tbl>
              <a:tblPr/>
              <a:tblGrid>
                <a:gridCol w="2058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8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87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cs typeface="Times New Roman" pitchFamily="18" charset="0"/>
                        </a:rPr>
                        <a:t>Фаза конфликта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cs typeface="Times New Roman" pitchFamily="18" charset="0"/>
                        </a:rPr>
                        <a:t>Этап конфликта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cs typeface="Times New Roman" pitchFamily="18" charset="0"/>
                        </a:rPr>
                        <a:t>Разрешение конфликта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04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Начальная фаза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Возникновение и развитие конфликтной ситуации (создается одним или несколькими субъектами, является предпосылкой);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осознание </a:t>
                      </a: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конфликтнойой</a:t>
                      </a: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ситуации (внешнее проявление: эмоциональные переживания осознавшего: изменение настроения, высказывания, ограничение контакта…)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92%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5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Фаза подъема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Начало открытого конфликтного взаимодействия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46%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Пик конфликта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Развитие открытого конфликта (нанесение ущерба противнику инициатором и ответные действия против него)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Менее 5%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1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Фаза спада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Разрешение конфликта (педагогическими средствами: беседа, убеждение, просьба, разъяснение; административными: перевод на другую работу. Увольнение, приказ руководителя, решение суда…)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Около 20%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0925" y="1341438"/>
            <a:ext cx="8058150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cf.ppt-online.org/files/slide/x/xYzFGdsir35gvpQD4SUR6VaeIbotcqXML9NOyJ/slide-2.jpg"/>
          <p:cNvPicPr>
            <a:picLocks noChangeAspect="1" noChangeArrowheads="1"/>
          </p:cNvPicPr>
          <p:nvPr/>
        </p:nvPicPr>
        <p:blipFill>
          <a:blip r:embed="rId2" cstate="print"/>
          <a:srcRect l="4208" t="31485" r="9193" b="3407"/>
          <a:stretch>
            <a:fillRect/>
          </a:stretch>
        </p:blipFill>
        <p:spPr bwMode="auto">
          <a:xfrm>
            <a:off x="1403350" y="908050"/>
            <a:ext cx="741680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979712" y="476672"/>
            <a:ext cx="5544616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Конфликтные личности</a:t>
            </a:r>
          </a:p>
        </p:txBody>
      </p:sp>
      <p:pic>
        <p:nvPicPr>
          <p:cNvPr id="26630" name="Picture 4" descr="https://ds03.infourok.ru/uploads/ex/119c/00030b53-47b03ebe/img20.jpg"/>
          <p:cNvPicPr>
            <a:picLocks noChangeAspect="1" noChangeArrowheads="1"/>
          </p:cNvPicPr>
          <p:nvPr/>
        </p:nvPicPr>
        <p:blipFill>
          <a:blip r:embed="rId3" cstate="print"/>
          <a:srcRect l="4726" t="8400" r="4713" b="10751"/>
          <a:stretch>
            <a:fillRect/>
          </a:stretch>
        </p:blipFill>
        <p:spPr bwMode="auto">
          <a:xfrm>
            <a:off x="4500563" y="4437063"/>
            <a:ext cx="3384550" cy="22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лако 5"/>
          <p:cNvSpPr/>
          <p:nvPr/>
        </p:nvSpPr>
        <p:spPr>
          <a:xfrm>
            <a:off x="1619672" y="116633"/>
            <a:ext cx="6768752" cy="3888641"/>
          </a:xfrm>
          <a:prstGeom prst="cloud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«</a:t>
            </a:r>
            <a:r>
              <a:rPr lang="ru-RU" altLang="ru-RU" sz="20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ЖИЗНЬ</a:t>
            </a:r>
            <a:r>
              <a:rPr lang="ru-RU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- процесс решения бесконечного количества </a:t>
            </a:r>
            <a:r>
              <a:rPr lang="ru-RU" altLang="ru-RU" sz="20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КОНФЛИКТОВ</a:t>
            </a:r>
            <a:r>
              <a:rPr lang="ru-RU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. </a:t>
            </a:r>
            <a:r>
              <a:rPr lang="en-US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en-US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ru-RU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Человек не может избежать их. </a:t>
            </a:r>
            <a:r>
              <a:rPr lang="en-US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en-US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ru-RU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Он может только </a:t>
            </a:r>
            <a:r>
              <a:rPr lang="ru-RU" altLang="ru-RU" sz="20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РЕШИТЬ</a:t>
            </a:r>
            <a:r>
              <a:rPr lang="ru-RU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, </a:t>
            </a:r>
            <a:r>
              <a:rPr lang="en-US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en-US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ru-RU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участвовать в выработке решений </a:t>
            </a:r>
            <a:r>
              <a:rPr lang="en-US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en-US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ru-RU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или оставить это другим…» </a:t>
            </a:r>
            <a:endParaRPr lang="en-US" alt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pPr algn="r">
              <a:defRPr/>
            </a:pPr>
            <a:r>
              <a:rPr lang="ru-RU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Б. </a:t>
            </a:r>
            <a:r>
              <a:rPr lang="ru-RU" alt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Вул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922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163" t="8630" r="12471" b="12370"/>
          <a:stretch>
            <a:fillRect/>
          </a:stretch>
        </p:blipFill>
        <p:spPr bwMode="auto">
          <a:xfrm>
            <a:off x="971550" y="2708275"/>
            <a:ext cx="3887788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59"/>
          <a:stretch>
            <a:fillRect/>
          </a:stretch>
        </p:blipFill>
        <p:spPr bwMode="auto">
          <a:xfrm>
            <a:off x="5768975" y="2997200"/>
            <a:ext cx="3241675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6600" y="4724400"/>
            <a:ext cx="3743325" cy="19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260648"/>
            <a:ext cx="7056784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Типы конфликтных личностей </a:t>
            </a:r>
          </a:p>
        </p:txBody>
      </p:sp>
      <p:pic>
        <p:nvPicPr>
          <p:cNvPr id="27654" name="Picture 2" descr="https://studfiles.net/html/2706/565/html_uKNsvME55Z.S04Y/img-7ta0Q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5225" y="1052513"/>
            <a:ext cx="7799388" cy="520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86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28676" name="Picture 2" descr="http://900igr.net/up/datas/137078/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549275"/>
            <a:ext cx="7777163" cy="590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http://lebedeva-ros22.ucoz.net/54_sovmestnye_usiliya_obedinyat_tamozhni_rossii_i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l="8749" t="1189" r="10252" b="2332"/>
          <a:stretch>
            <a:fillRect/>
          </a:stretch>
        </p:blipFill>
        <p:spPr bwMode="auto">
          <a:xfrm>
            <a:off x="6119813" y="4156075"/>
            <a:ext cx="3024187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763688" y="260648"/>
            <a:ext cx="6183937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Причины возникновения конфликтов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1052736"/>
            <a:ext cx="7488832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altLang="ru-RU" dirty="0"/>
              <a:t>«Позиционный дефицит». Невозможность одновременного исполнения одной роли или функции несколькими субъектами, что ставит их в отношение состязательности.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2222634"/>
            <a:ext cx="7488832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altLang="ru-RU" dirty="0"/>
              <a:t>«Дефицит источников». Разные представления о ценностях, в результате чего несколько человек одновременно не могут удовлетворить свои притязания в полной мере.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4285431"/>
            <a:ext cx="489654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altLang="ru-RU" dirty="0"/>
              <a:t>Формирование агрессивных реакций человека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15616" y="3392532"/>
            <a:ext cx="6336704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altLang="ru-RU" dirty="0"/>
              <a:t>Ограниченность в ресурсах; различия в уровне образования, манерах поведения, жизненном опыте.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15616" y="4901331"/>
            <a:ext cx="489654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altLang="ru-RU" dirty="0"/>
              <a:t>Низкий уровень коммуникации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115616" y="5517232"/>
            <a:ext cx="482453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altLang="ru-RU" dirty="0"/>
              <a:t>Низкая культура поведения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76200"/>
            <a:ext cx="5111750" cy="666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69850"/>
            <a:ext cx="5048250" cy="671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1700808"/>
            <a:ext cx="6768752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000" b="1" dirty="0" err="1"/>
              <a:t>Конфликтогенами</a:t>
            </a:r>
            <a:r>
              <a:rPr lang="ru-RU" sz="2000" dirty="0"/>
              <a:t> называются слова, действия (или бездействие), могущие привести к конфликту.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2348880"/>
            <a:ext cx="4464496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Природу и коварность </a:t>
            </a:r>
            <a:r>
              <a:rPr lang="ru-RU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конфликтогенов</a:t>
            </a:r>
            <a:r>
              <a:rPr lang="ru-RU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можно объяснить так. Мы гораздо более чувствительны к словам других, нежели к тому, что говорим сами.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59632" y="260648"/>
            <a:ext cx="7632848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/>
              <a:t>Как люди реагируют на резко брошенные обидные слова </a:t>
            </a:r>
            <a:br>
              <a:rPr lang="ru-RU" b="1" dirty="0"/>
            </a:br>
            <a:r>
              <a:rPr lang="ru-RU" b="1" dirty="0"/>
              <a:t>и высказывания в их адрес? </a:t>
            </a:r>
          </a:p>
          <a:p>
            <a:pPr algn="ctr">
              <a:defRPr/>
            </a:pPr>
            <a:r>
              <a:rPr lang="ru-RU" b="1" dirty="0"/>
              <a:t>Большинство «ответят взаимностью», некоторые промолчат и лишь единицы не обратят никакого внимания. Так зарождается конфликт.</a:t>
            </a:r>
          </a:p>
        </p:txBody>
      </p:sp>
      <p:grpSp>
        <p:nvGrpSpPr>
          <p:cNvPr id="32780" name="Группа 18"/>
          <p:cNvGrpSpPr>
            <a:grpSpLocks/>
          </p:cNvGrpSpPr>
          <p:nvPr/>
        </p:nvGrpSpPr>
        <p:grpSpPr bwMode="auto">
          <a:xfrm>
            <a:off x="1042988" y="3644900"/>
            <a:ext cx="7813675" cy="792163"/>
            <a:chOff x="1043608" y="3933056"/>
            <a:chExt cx="7813376" cy="792088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1043608" y="3933056"/>
              <a:ext cx="1728721" cy="79208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b="1" dirty="0"/>
                <a:t>Первый </a:t>
              </a:r>
              <a:r>
                <a:rPr lang="ru-RU" sz="1600" b="1" dirty="0" err="1"/>
                <a:t>конфликтоген</a:t>
              </a:r>
              <a:r>
                <a:rPr lang="ru-RU" sz="1600" b="1" dirty="0"/>
                <a:t> (ситуативный)</a:t>
              </a: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2988221" y="3933056"/>
              <a:ext cx="1727134" cy="79208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b="1" dirty="0"/>
                <a:t>Более сильный ответный </a:t>
              </a:r>
              <a:r>
                <a:rPr lang="ru-RU" sz="1600" b="1" dirty="0" err="1"/>
                <a:t>конфликтоген</a:t>
              </a:r>
              <a:r>
                <a:rPr lang="ru-RU" sz="1600" b="1" dirty="0"/>
                <a:t> </a:t>
              </a: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4931246" y="3933056"/>
              <a:ext cx="2017636" cy="79208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b="1" dirty="0"/>
                <a:t>Еще более сильный ответный </a:t>
              </a:r>
              <a:r>
                <a:rPr lang="ru-RU" sz="1600" b="1" dirty="0" err="1"/>
                <a:t>конфликтоген</a:t>
              </a:r>
              <a:endParaRPr lang="ru-RU" sz="1600" b="1" dirty="0"/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7380665" y="3933056"/>
              <a:ext cx="1476319" cy="79208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b="1" dirty="0"/>
                <a:t>КОНФЛИКТ</a:t>
              </a:r>
            </a:p>
          </p:txBody>
        </p:sp>
        <p:cxnSp>
          <p:nvCxnSpPr>
            <p:cNvPr id="13" name="Прямая со стрелкой 12"/>
            <p:cNvCxnSpPr/>
            <p:nvPr/>
          </p:nvCxnSpPr>
          <p:spPr>
            <a:xfrm>
              <a:off x="2772329" y="4364815"/>
              <a:ext cx="215892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/>
            <p:cNvCxnSpPr/>
            <p:nvPr/>
          </p:nvCxnSpPr>
          <p:spPr>
            <a:xfrm>
              <a:off x="4715354" y="4364815"/>
              <a:ext cx="215892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/>
            <p:cNvCxnSpPr/>
            <p:nvPr/>
          </p:nvCxnSpPr>
          <p:spPr>
            <a:xfrm>
              <a:off x="6948882" y="4364815"/>
              <a:ext cx="215892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/>
            <p:cNvCxnSpPr/>
            <p:nvPr/>
          </p:nvCxnSpPr>
          <p:spPr>
            <a:xfrm>
              <a:off x="7164774" y="4509264"/>
              <a:ext cx="215892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/>
            <p:cNvCxnSpPr/>
            <p:nvPr/>
          </p:nvCxnSpPr>
          <p:spPr>
            <a:xfrm>
              <a:off x="7164774" y="4220367"/>
              <a:ext cx="215892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781" name="Picture 4" descr="http://amurskayazvezda.ru/media/cache/09/bc/68/b7/04/4a/09bc68b7044aaccdea80710c4dc6ff5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 contrast="10000"/>
          </a:blip>
          <a:srcRect t="7935" b="5399"/>
          <a:stretch>
            <a:fillRect/>
          </a:stretch>
        </p:blipFill>
        <p:spPr bwMode="auto">
          <a:xfrm>
            <a:off x="6156325" y="4268788"/>
            <a:ext cx="2987675" cy="258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2" name="Picture 6" descr="http://ukrmedia.center/media/illustration/articles/cde58d689c0922e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03350" y="4321175"/>
            <a:ext cx="3205163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188640"/>
            <a:ext cx="784887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/>
              <a:t>В деловом общении опасными </a:t>
            </a:r>
            <a:r>
              <a:rPr lang="ru-RU" sz="2000" b="1" dirty="0" err="1"/>
              <a:t>словами-конфликтогенами</a:t>
            </a:r>
            <a:r>
              <a:rPr lang="ru-RU" sz="2000" dirty="0"/>
              <a:t> являются:</a:t>
            </a:r>
          </a:p>
        </p:txBody>
      </p:sp>
      <p:grpSp>
        <p:nvGrpSpPr>
          <p:cNvPr id="33797" name="Группа 17"/>
          <p:cNvGrpSpPr>
            <a:grpSpLocks/>
          </p:cNvGrpSpPr>
          <p:nvPr/>
        </p:nvGrpSpPr>
        <p:grpSpPr bwMode="auto">
          <a:xfrm>
            <a:off x="2124075" y="765175"/>
            <a:ext cx="6769100" cy="6092825"/>
            <a:chOff x="2555776" y="764704"/>
            <a:chExt cx="6336704" cy="6093296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2555776" y="764704"/>
              <a:ext cx="6336704" cy="646331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ru-RU" b="1" dirty="0"/>
                <a:t>слова, показывающие недоверие</a:t>
              </a:r>
              <a:r>
                <a:rPr lang="ru-RU" dirty="0"/>
                <a:t>: «вы меня обманывали», «я вам не верю», «вы не разбираетесь» и др.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555776" y="1479982"/>
              <a:ext cx="6336704" cy="646331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ru-RU" b="1" dirty="0"/>
                <a:t>слова, выражающие оскорбление</a:t>
              </a:r>
              <a:r>
                <a:rPr lang="ru-RU" dirty="0"/>
                <a:t>: негодяй, </a:t>
              </a:r>
              <a:r>
                <a:rPr lang="ru-RU" dirty="0" err="1"/>
                <a:t>подонок</a:t>
              </a:r>
              <a:r>
                <a:rPr lang="ru-RU" dirty="0"/>
                <a:t>, </a:t>
              </a:r>
              <a:r>
                <a:rPr lang="ru-RU" dirty="0" err="1"/>
                <a:t>дурак</a:t>
              </a:r>
              <a:r>
                <a:rPr lang="ru-RU" dirty="0"/>
                <a:t>, бестолочь, лентяй, ничтожество и др.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555776" y="2195260"/>
              <a:ext cx="6336704" cy="646331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ru-RU" b="1" dirty="0"/>
                <a:t>слова, выражающие угрозы</a:t>
              </a:r>
              <a:r>
                <a:rPr lang="ru-RU" dirty="0"/>
                <a:t>: «земля круглая», «я этого не забуду», «ты еще пожалеешь» и др.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555776" y="2910538"/>
              <a:ext cx="6336704" cy="646331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ru-RU" b="1" dirty="0"/>
                <a:t>слова-насмешки</a:t>
              </a:r>
              <a:r>
                <a:rPr lang="ru-RU" dirty="0"/>
                <a:t>: очкарик, лопоухий, мямля, дистрофик, коротышка, тупой и др.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555776" y="5773391"/>
              <a:ext cx="6336704" cy="646331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ru-RU" b="1" dirty="0"/>
                <a:t>слова, выражающие категоричность</a:t>
              </a:r>
              <a:r>
                <a:rPr lang="ru-RU" dirty="0"/>
                <a:t>: «всегда», «никогда», «все», «никто» и др.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2555776" y="5056372"/>
              <a:ext cx="6336704" cy="64807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ru-RU" b="1" dirty="0">
                  <a:solidFill>
                    <a:prstClr val="black"/>
                  </a:solidFill>
                </a:rPr>
                <a:t>слова, показывающие сравнение</a:t>
              </a:r>
              <a:r>
                <a:rPr lang="ru-RU" dirty="0">
                  <a:solidFill>
                    <a:prstClr val="black"/>
                  </a:solidFill>
                </a:rPr>
                <a:t>: «как свинья», «как попугай» и др.</a:t>
              </a:r>
              <a:endParaRPr lang="ru-RU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2555776" y="4341094"/>
              <a:ext cx="6336704" cy="646331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ru-RU" b="1" dirty="0"/>
                <a:t>слова, выражающие отрицательное отношение</a:t>
              </a:r>
              <a:r>
                <a:rPr lang="ru-RU" dirty="0"/>
                <a:t>: «я не хочу с тобой разговаривать», «ты мне противен» и др.; 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555776" y="6488668"/>
              <a:ext cx="6336704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ru-RU" b="1" dirty="0"/>
                <a:t>слова-долженствования</a:t>
              </a:r>
              <a:r>
                <a:rPr lang="ru-RU" dirty="0"/>
                <a:t>: «вы обязаны», «вы должны» и др.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2555776" y="3625816"/>
              <a:ext cx="6336704" cy="646331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ru-RU" b="1" dirty="0"/>
                <a:t>слова-обвинения</a:t>
              </a:r>
              <a:r>
                <a:rPr lang="ru-RU" dirty="0"/>
                <a:t>: «из-за вас все испортилось», «вы недоумок», «это ты во всем виноват» и др.</a:t>
              </a:r>
            </a:p>
          </p:txBody>
        </p:sp>
      </p:grpSp>
      <p:sp>
        <p:nvSpPr>
          <p:cNvPr id="14" name="Левая фигурная скобка 13"/>
          <p:cNvSpPr/>
          <p:nvPr/>
        </p:nvSpPr>
        <p:spPr>
          <a:xfrm>
            <a:off x="1547813" y="1125538"/>
            <a:ext cx="576262" cy="5543550"/>
          </a:xfrm>
          <a:prstGeom prst="leftBrace">
            <a:avLst>
              <a:gd name="adj1" fmla="val 8333"/>
              <a:gd name="adj2" fmla="val 50193"/>
            </a:avLst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6" name="Прямая соединительная линия 15"/>
          <p:cNvCxnSpPr>
            <a:endCxn id="14" idx="1"/>
          </p:cNvCxnSpPr>
          <p:nvPr/>
        </p:nvCxnSpPr>
        <p:spPr>
          <a:xfrm>
            <a:off x="1547813" y="620713"/>
            <a:ext cx="0" cy="3287712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258888" y="1052513"/>
          <a:ext cx="7561262" cy="5621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28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0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</a:rPr>
                        <a:t>Характер </a:t>
                      </a:r>
                      <a:r>
                        <a:rPr lang="ru-RU" sz="1800" dirty="0" err="1" smtClean="0">
                          <a:effectLst/>
                        </a:rPr>
                        <a:t>конфликтогена</a:t>
                      </a:r>
                      <a:endParaRPr lang="ru-RU" sz="1800" dirty="0">
                        <a:effectLst/>
                      </a:endParaRPr>
                    </a:p>
                  </a:txBody>
                  <a:tcPr marL="91449" marR="9144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</a:rPr>
                        <a:t>Форма проявления</a:t>
                      </a:r>
                      <a:endParaRPr lang="ru-RU" sz="1800" dirty="0">
                        <a:effectLst/>
                      </a:endParaRPr>
                    </a:p>
                  </a:txBody>
                  <a:tcPr marL="91449" marR="9144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Прямое негативное отношение</a:t>
                      </a:r>
                      <a:endParaRPr lang="ru-RU" sz="1800" b="1" dirty="0"/>
                    </a:p>
                  </a:txBody>
                  <a:tcPr marL="91449" marR="9144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Приказание, угроза; замечание, критика; обвинение, насмешка; издевка, сарказм</a:t>
                      </a:r>
                      <a:endParaRPr lang="ru-RU" sz="1600" b="1" dirty="0"/>
                    </a:p>
                  </a:txBody>
                  <a:tcPr marL="91449" marR="9144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Снисходительное отношение</a:t>
                      </a:r>
                      <a:endParaRPr lang="ru-RU" sz="1800" b="1" dirty="0"/>
                    </a:p>
                  </a:txBody>
                  <a:tcPr marL="91449" marR="9144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Унизительное утешение; унизительная похвала; упрек; подшучивание</a:t>
                      </a:r>
                      <a:endParaRPr lang="ru-RU" sz="1600" b="1" dirty="0"/>
                    </a:p>
                  </a:txBody>
                  <a:tcPr marL="91449" marR="9144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1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Хвастовство</a:t>
                      </a:r>
                      <a:endParaRPr lang="ru-RU" sz="1800" b="1" dirty="0"/>
                    </a:p>
                  </a:txBody>
                  <a:tcPr marL="91449" marR="9144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Восторженный рассказ о своих реальных и мнимых успехах</a:t>
                      </a:r>
                      <a:endParaRPr lang="ru-RU" sz="1600" b="1" dirty="0"/>
                    </a:p>
                  </a:txBody>
                  <a:tcPr marL="91449" marR="9144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59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Менторские отношения</a:t>
                      </a:r>
                      <a:endParaRPr lang="ru-RU" sz="1800" b="1" dirty="0"/>
                    </a:p>
                  </a:txBody>
                  <a:tcPr marL="91449" marR="9144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Категоричные оценки, суждения, высказывания; навязывание своих советов, своей точки зрения; напоминание о неприятном; нравоучения и поучения</a:t>
                      </a:r>
                      <a:endParaRPr lang="ru-RU" sz="1600" b="1" dirty="0"/>
                    </a:p>
                  </a:txBody>
                  <a:tcPr marL="91449" marR="9144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Нечестность и неискренность</a:t>
                      </a:r>
                      <a:endParaRPr lang="ru-RU" sz="1800" b="1" dirty="0"/>
                    </a:p>
                  </a:txBody>
                  <a:tcPr marL="91449" marR="91449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Утаивание информации, обман или попытка обмана; манипуляции сознанием человека</a:t>
                      </a:r>
                      <a:endParaRPr lang="ru-RU" sz="1600" b="1" dirty="0"/>
                    </a:p>
                  </a:txBody>
                  <a:tcPr marL="91449" marR="9144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0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Регрессивное поведение</a:t>
                      </a:r>
                      <a:endParaRPr lang="ru-RU" sz="1800" b="1" dirty="0"/>
                    </a:p>
                  </a:txBody>
                  <a:tcPr marL="91449" marR="9144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Наивные вопросы; ссылки на другие мнения при получении справедливого замечания; пререкания</a:t>
                      </a:r>
                      <a:endParaRPr lang="ru-RU" sz="1600" b="1" dirty="0"/>
                    </a:p>
                  </a:txBody>
                  <a:tcPr marL="91449" marR="91449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058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Нарушения этики</a:t>
                      </a:r>
                      <a:endParaRPr lang="ru-RU" sz="1800" b="1" dirty="0"/>
                    </a:p>
                  </a:txBody>
                  <a:tcPr marL="91449" marR="9144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Причинение случайно неудобства без извинения; игнорирование партнера; перебивание собеседника; перекладывание ответственности на другого</a:t>
                      </a:r>
                      <a:endParaRPr lang="ru-RU" sz="1600" b="1" dirty="0"/>
                    </a:p>
                  </a:txBody>
                  <a:tcPr marL="91449" marR="91449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619672" y="404664"/>
            <a:ext cx="6768752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Характер и форма проявления </a:t>
            </a:r>
            <a:r>
              <a:rPr lang="ru-RU" sz="2400" b="1" dirty="0" err="1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конфликтогенов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3688" y="332656"/>
            <a:ext cx="660648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400" b="1" dirty="0"/>
              <a:t>Основные правила работы с </a:t>
            </a:r>
            <a:r>
              <a:rPr lang="ru-RU" sz="2400" b="1" dirty="0" err="1"/>
              <a:t>конфликтогенами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5302949"/>
            <a:ext cx="662473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В коллективе старайтесь создавать вокруг себя </a:t>
            </a:r>
            <a:r>
              <a:rPr lang="ru-RU" dirty="0" err="1"/>
              <a:t>синтонность</a:t>
            </a:r>
            <a:r>
              <a:rPr lang="ru-RU" dirty="0"/>
              <a:t>, т.е. атмосферу психологического комфорта и общности людей.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63688" y="1198493"/>
            <a:ext cx="662473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 err="1"/>
              <a:t>Конфликтогены</a:t>
            </a:r>
            <a:r>
              <a:rPr lang="ru-RU" dirty="0"/>
              <a:t> нужно знать «в лицо»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63688" y="1742385"/>
            <a:ext cx="662473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Потребности человека являются определяющими в общении, поэтому следует уметь их понимать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63688" y="4482057"/>
            <a:ext cx="662473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Не следует забывать, что если </a:t>
            </a:r>
            <a:r>
              <a:rPr lang="ru-RU" dirty="0" err="1"/>
              <a:t>конфликтогены</a:t>
            </a:r>
            <a:r>
              <a:rPr lang="ru-RU" dirty="0"/>
              <a:t> вовремя обнаружить, гораздо легче ограничить их воздействие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63688" y="2563276"/>
            <a:ext cx="6624736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В общении нужно действовать по принципу «если не я, то кто же?» Подобное поведение будет способствовать ограничению влияния разрушительных </a:t>
            </a:r>
            <a:r>
              <a:rPr lang="ru-RU" dirty="0" err="1"/>
              <a:t>конфликтогенов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63688" y="3661166"/>
            <a:ext cx="662473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При разговоре старайтесь высказываться ясно, недвусмысленно и информативно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9632" y="260648"/>
            <a:ext cx="5184576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b="1" dirty="0"/>
              <a:t>Жил-был один носорог. Он имел привычку обзываться и над всеми издеваться</a:t>
            </a:r>
          </a:p>
        </p:txBody>
      </p:sp>
      <p:sp>
        <p:nvSpPr>
          <p:cNvPr id="36870" name="AutoShape 2" descr="http://komotoz.ru/photo/images/photo_nosoroga/photo_nosoroga_0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l="25189" t="12161" b="15580"/>
          <a:stretch/>
        </p:blipFill>
        <p:spPr bwMode="auto">
          <a:xfrm>
            <a:off x="5977081" y="160338"/>
            <a:ext cx="2913966" cy="211092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1063005" y="1356287"/>
            <a:ext cx="4805139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b="1" dirty="0"/>
              <a:t>Носорог</a:t>
            </a:r>
            <a:r>
              <a:rPr lang="ru-RU" dirty="0"/>
              <a:t> (Верблюду). Горбун! Горбун!</a:t>
            </a:r>
          </a:p>
          <a:p>
            <a:pPr>
              <a:defRPr/>
            </a:pPr>
            <a:r>
              <a:rPr lang="ru-RU" b="1" dirty="0"/>
              <a:t>Верблюд</a:t>
            </a:r>
            <a:r>
              <a:rPr lang="ru-RU" dirty="0"/>
              <a:t>. Это я горбун? Да будь у меня на спине три горба, я был бы ещё красивей!</a:t>
            </a: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16062" t="9390" r="12671"/>
          <a:stretch/>
        </p:blipFill>
        <p:spPr bwMode="auto">
          <a:xfrm>
            <a:off x="5508104" y="1820848"/>
            <a:ext cx="2446607" cy="194417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1063005" y="2924944"/>
            <a:ext cx="4914076" cy="1477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b="1" dirty="0"/>
              <a:t>Носорог</a:t>
            </a:r>
            <a:r>
              <a:rPr lang="ru-RU" dirty="0"/>
              <a:t> (Слону). Эй, толстокожий! </a:t>
            </a:r>
          </a:p>
          <a:p>
            <a:pPr>
              <a:defRPr/>
            </a:pPr>
            <a:r>
              <a:rPr lang="ru-RU" dirty="0"/>
              <a:t>Где у тебя нос, а где хвост? Что-то я не разберу.</a:t>
            </a:r>
          </a:p>
          <a:p>
            <a:pPr>
              <a:defRPr/>
            </a:pPr>
            <a:r>
              <a:rPr lang="ru-RU" b="1" dirty="0"/>
              <a:t>Слон</a:t>
            </a:r>
            <a:r>
              <a:rPr lang="ru-RU" dirty="0"/>
              <a:t>. И чего это он ко мне пристает? </a:t>
            </a:r>
          </a:p>
          <a:p>
            <a:pPr>
              <a:defRPr/>
            </a:pPr>
            <a:r>
              <a:rPr lang="ru-RU" dirty="0"/>
              <a:t>Хоботом своим я доволен, </a:t>
            </a:r>
          </a:p>
          <a:p>
            <a:pPr>
              <a:defRPr/>
            </a:pPr>
            <a:r>
              <a:rPr lang="ru-RU" dirty="0"/>
              <a:t>и он совсем не похож на хвост!</a:t>
            </a:r>
          </a:p>
        </p:txBody>
      </p:sp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4769035" y="3795430"/>
            <a:ext cx="2902616" cy="181413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1" name="Прямоугольник 10"/>
          <p:cNvSpPr/>
          <p:nvPr/>
        </p:nvSpPr>
        <p:spPr>
          <a:xfrm>
            <a:off x="3520043" y="5877272"/>
            <a:ext cx="540060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b="1" dirty="0"/>
              <a:t>Носорог</a:t>
            </a:r>
            <a:r>
              <a:rPr lang="ru-RU" dirty="0"/>
              <a:t> (Жирафу). Дяденька, достань воробушка!</a:t>
            </a:r>
          </a:p>
          <a:p>
            <a:pPr>
              <a:defRPr/>
            </a:pPr>
            <a:r>
              <a:rPr lang="ru-RU" b="1" dirty="0"/>
              <a:t>Жираф</a:t>
            </a:r>
            <a:r>
              <a:rPr lang="ru-RU" dirty="0"/>
              <a:t>. Сам-то больно хорош!</a:t>
            </a:r>
          </a:p>
        </p:txBody>
      </p:sp>
      <p:pic>
        <p:nvPicPr>
          <p:cNvPr id="368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5100" y="4402138"/>
            <a:ext cx="2030413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331640" y="5733256"/>
            <a:ext cx="7488832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b="1" dirty="0"/>
              <a:t>Конфликт</a:t>
            </a:r>
            <a:r>
              <a:rPr lang="ru-RU" dirty="0"/>
              <a:t> - это столкновение интересов, позиций, убеждений, принявшее крайнюю форму, выходящее за пределы общепринятых правил и норм. 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15616" y="188640"/>
            <a:ext cx="4536504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b="1" dirty="0"/>
              <a:t>Конфликт</a:t>
            </a:r>
            <a:r>
              <a:rPr lang="ru-RU" b="1" i="1" dirty="0"/>
              <a:t> </a:t>
            </a:r>
            <a:r>
              <a:rPr lang="ru-RU" i="1" dirty="0"/>
              <a:t>–</a:t>
            </a:r>
            <a:r>
              <a:rPr lang="ru-RU" b="1" i="1" dirty="0"/>
              <a:t> </a:t>
            </a:r>
            <a:r>
              <a:rPr lang="ru-RU" dirty="0"/>
              <a:t>это такое отношение между субъектами социального взаимодействия, которое характеризуется их противоборством на основе противоположно направленных мотивов (потребностей, интересов, целей, идеалов, убеждений) или суждений (мнений, взглядов, оценок и т.д.).</a:t>
            </a:r>
            <a:endParaRPr lang="ru-RU" altLang="ru-RU" dirty="0"/>
          </a:p>
        </p:txBody>
      </p:sp>
      <p:sp>
        <p:nvSpPr>
          <p:cNvPr id="4102" name="Прямоугольник 3"/>
          <p:cNvSpPr>
            <a:spLocks noChangeArrowheads="1"/>
          </p:cNvSpPr>
          <p:nvPr/>
        </p:nvSpPr>
        <p:spPr bwMode="auto">
          <a:xfrm rot="20893661">
            <a:off x="4693787" y="1798532"/>
            <a:ext cx="4213225" cy="9223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altLang="ru-RU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Любой конфликт, это - в первую очередь, недостаток информации в одной из позиций восприятия.</a:t>
            </a:r>
          </a:p>
        </p:txBody>
      </p:sp>
      <p:pic>
        <p:nvPicPr>
          <p:cNvPr id="1025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2420938"/>
            <a:ext cx="4103687" cy="338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572000" y="3284984"/>
            <a:ext cx="4392488" cy="20313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b="1" dirty="0"/>
              <a:t>Конфликт</a:t>
            </a:r>
            <a:r>
              <a:rPr lang="ru-RU" dirty="0"/>
              <a:t> – это резкое обострение противоречий (конфликтная ситуация) и столкновение (инцидент) двух или более участников (субъектов) в процессе решения проблемы (объект), имеющий деловую или личную значимость для каждой из сторон.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68338" y="404664"/>
            <a:ext cx="6011973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Однажды друзья раздобыли где-то зеркало и стали искать Носорога. А тот как раз к Страусу приставал.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52503" y="3072302"/>
            <a:ext cx="5003673" cy="258532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b="1" dirty="0"/>
              <a:t>Верблюд</a:t>
            </a:r>
            <a:r>
              <a:rPr lang="ru-RU" dirty="0"/>
              <a:t> (Носорогу). Послушай, друг! Неужели ты сам себя красивым считаешь и выше всех ставишь?</a:t>
            </a:r>
          </a:p>
          <a:p>
            <a:pPr>
              <a:defRPr/>
            </a:pPr>
            <a:r>
              <a:rPr lang="ru-RU" b="1" dirty="0"/>
              <a:t>Носорог</a:t>
            </a:r>
            <a:r>
              <a:rPr lang="ru-RU" dirty="0"/>
              <a:t>. Конечно! Кто же в этом сомневается?!</a:t>
            </a:r>
          </a:p>
          <a:p>
            <a:pPr>
              <a:defRPr/>
            </a:pPr>
            <a:r>
              <a:rPr lang="ru-RU" b="1" dirty="0"/>
              <a:t>Слон</a:t>
            </a:r>
            <a:r>
              <a:rPr lang="ru-RU" dirty="0"/>
              <a:t>. Ну, тогда посмотри на себя. (</a:t>
            </a:r>
            <a:r>
              <a:rPr lang="ru-RU" i="1" dirty="0"/>
              <a:t>Подает Носорогу зеркало</a:t>
            </a:r>
            <a:r>
              <a:rPr lang="ru-RU" dirty="0"/>
              <a:t>)</a:t>
            </a:r>
          </a:p>
          <a:p>
            <a:pPr>
              <a:defRPr/>
            </a:pPr>
            <a:r>
              <a:rPr lang="ru-RU" b="1" dirty="0"/>
              <a:t>Носорог</a:t>
            </a:r>
            <a:r>
              <a:rPr lang="ru-RU" dirty="0"/>
              <a:t>. Ха-ха-ха! Хо-хо-хо! Что за уродина на меня смотрит? Что у неё на носу! Хо-хо-хо! Ха-ха-ха!</a:t>
            </a:r>
          </a:p>
        </p:txBody>
      </p:sp>
      <p:pic>
        <p:nvPicPr>
          <p:cNvPr id="3789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3313" y="3213100"/>
            <a:ext cx="2838450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52503" y="5805264"/>
            <a:ext cx="7595961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/>
              <a:t>И пока он смеялся, глядя на себя в зеркало. Слон, Жираф, Верблюд и Страус поняли, что Носорог просто глуп, как пробка. </a:t>
            </a:r>
            <a:br>
              <a:rPr lang="ru-RU" dirty="0"/>
            </a:br>
            <a:r>
              <a:rPr lang="ru-RU" dirty="0"/>
              <a:t>И они перестали обижаться</a:t>
            </a:r>
          </a:p>
        </p:txBody>
      </p:sp>
      <p:pic>
        <p:nvPicPr>
          <p:cNvPr id="37901" name="Picture 2"/>
          <p:cNvPicPr>
            <a:picLocks noChangeAspect="1" noChangeArrowheads="1"/>
          </p:cNvPicPr>
          <p:nvPr/>
        </p:nvPicPr>
        <p:blipFill>
          <a:blip r:embed="rId3" cstate="print"/>
          <a:srcRect l="33823" r="37634"/>
          <a:stretch>
            <a:fillRect/>
          </a:stretch>
        </p:blipFill>
        <p:spPr bwMode="auto">
          <a:xfrm>
            <a:off x="7575550" y="115888"/>
            <a:ext cx="1152525" cy="269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003586" y="1730425"/>
            <a:ext cx="457200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b="1" dirty="0"/>
              <a:t>Носорог</a:t>
            </a:r>
            <a:r>
              <a:rPr lang="ru-RU" dirty="0"/>
              <a:t> (Страусу). Эй, ты, </a:t>
            </a:r>
            <a:r>
              <a:rPr lang="ru-RU" dirty="0" err="1"/>
              <a:t>недощипанный</a:t>
            </a:r>
            <a:r>
              <a:rPr lang="ru-RU" dirty="0"/>
              <a:t>! Голоногий! Летать не умеешь, а птицей называешься! </a:t>
            </a:r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564679" y="1124744"/>
            <a:ext cx="1296144" cy="205139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/>
          </a:blip>
          <a:srcRect b="20466"/>
          <a:stretch/>
        </p:blipFill>
        <p:spPr bwMode="auto">
          <a:xfrm>
            <a:off x="1619672" y="1412776"/>
            <a:ext cx="6927069" cy="413207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450" y="274638"/>
            <a:ext cx="7747000" cy="5619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b="1" dirty="0" smtClean="0"/>
              <a:t>"Три фигурки" (индийская притча)</a:t>
            </a:r>
            <a:endParaRPr lang="ru-RU" sz="3600" b="1" dirty="0"/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7763" y="836613"/>
            <a:ext cx="264795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43608" y="921960"/>
            <a:ext cx="5184576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Однажды величайший царь Акбар</a:t>
            </a:r>
          </a:p>
          <a:p>
            <a:pPr>
              <a:defRPr/>
            </a:pPr>
            <a:r>
              <a:rPr lang="ru-RU" dirty="0"/>
              <a:t>три золотых фигурки принял в дар.</a:t>
            </a:r>
          </a:p>
          <a:p>
            <a:pPr>
              <a:defRPr/>
            </a:pPr>
            <a:r>
              <a:rPr lang="ru-RU" dirty="0"/>
              <a:t>Фигурки столь похожи, что их не различали,</a:t>
            </a:r>
          </a:p>
          <a:p>
            <a:pPr>
              <a:defRPr/>
            </a:pPr>
            <a:r>
              <a:rPr lang="ru-RU" dirty="0"/>
              <a:t>но скрытый смысл в них, как принято, искали.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06991" y="2207638"/>
            <a:ext cx="5760640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Никто не смог их скрытый смысл распознать,</a:t>
            </a:r>
          </a:p>
          <a:p>
            <a:pPr>
              <a:defRPr/>
            </a:pPr>
            <a:r>
              <a:rPr lang="ru-RU" dirty="0"/>
              <a:t>и царь велел мудрейшего из мудрых к нему призвать.</a:t>
            </a:r>
          </a:p>
          <a:p>
            <a:pPr>
              <a:defRPr/>
            </a:pPr>
            <a:r>
              <a:rPr lang="ru-RU" dirty="0"/>
              <a:t>И вот, мудрейший из мудрецов мудрец,</a:t>
            </a:r>
          </a:p>
          <a:p>
            <a:pPr>
              <a:defRPr/>
            </a:pPr>
            <a:r>
              <a:rPr lang="ru-RU" dirty="0"/>
              <a:t>раскрыл, в чём скрытый смысл фигурок, наконец.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77888" y="3573016"/>
            <a:ext cx="516632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Мудрец пришел к царю Акбару и сказал:</a:t>
            </a:r>
          </a:p>
          <a:p>
            <a:pPr>
              <a:defRPr/>
            </a:pPr>
            <a:r>
              <a:rPr lang="ru-RU" dirty="0"/>
              <a:t>«В чём скрытый смысл фигурок я разгадал.</a:t>
            </a:r>
          </a:p>
          <a:p>
            <a:pPr>
              <a:defRPr/>
            </a:pPr>
            <a:r>
              <a:rPr lang="ru-RU" dirty="0"/>
              <a:t>У одного, что в ухо левое, к примеру, попадает,</a:t>
            </a:r>
          </a:p>
          <a:p>
            <a:pPr>
              <a:defRPr/>
            </a:pPr>
            <a:r>
              <a:rPr lang="ru-RU" dirty="0"/>
              <a:t>из уха правого тот час же вылетает.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5013176"/>
            <a:ext cx="597666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Другой, услышав что, спешит ту новость разболтать,</a:t>
            </a:r>
          </a:p>
          <a:p>
            <a:pPr>
              <a:defRPr/>
            </a:pPr>
            <a:r>
              <a:rPr lang="ru-RU" dirty="0"/>
              <a:t>последствием не думая себя и напрягать.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31940" y="5877272"/>
            <a:ext cx="482453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А третий, новость через сердце пропускает,</a:t>
            </a:r>
          </a:p>
          <a:p>
            <a:pPr>
              <a:defRPr/>
            </a:pPr>
            <a:r>
              <a:rPr lang="ru-RU" dirty="0"/>
              <a:t>ведь только так он истину познает»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https://mszn27.ru/sites/files/mszn/kgu/kgu_hkcson/picture/2017/29284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b="7903"/>
          <a:stretch>
            <a:fillRect/>
          </a:stretch>
        </p:blipFill>
        <p:spPr bwMode="auto">
          <a:xfrm>
            <a:off x="0" y="3500438"/>
            <a:ext cx="2779713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475656" y="332656"/>
            <a:ext cx="6696744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Стратегия поведения в конфликтной ситуации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43808" y="980728"/>
            <a:ext cx="597666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ru-RU" b="1" dirty="0"/>
              <a:t>Приспособление — </a:t>
            </a:r>
            <a:r>
              <a:rPr lang="ru-RU" altLang="ru-RU" dirty="0"/>
              <a:t>одна сторона во всём соглашается с другой, но имеет своё мнение, которое боится высказывать.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43808" y="2157827"/>
            <a:ext cx="5958408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ru-RU" b="1" dirty="0"/>
              <a:t>Избегание </a:t>
            </a:r>
            <a:r>
              <a:rPr lang="ru-RU" altLang="ru-RU" dirty="0"/>
              <a:t>— уход от конфликтной ситуации.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43808" y="2780928"/>
            <a:ext cx="5976664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ru-RU" b="1" dirty="0"/>
              <a:t>Компромисс — </a:t>
            </a:r>
            <a:r>
              <a:rPr lang="ru-RU" altLang="ru-RU" dirty="0"/>
              <a:t>совместное решение, удовлетворяющее обе стороны.</a:t>
            </a:r>
            <a:endParaRPr lang="ru-RU" alt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43808" y="3681028"/>
            <a:ext cx="5976664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ru-RU" b="1" dirty="0"/>
              <a:t>Соперничество — </a:t>
            </a:r>
            <a:r>
              <a:rPr lang="ru-RU" altLang="ru-RU" dirty="0"/>
              <a:t>активное противостояние другой стороне.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43808" y="4581128"/>
            <a:ext cx="5976664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ru-RU" b="1" dirty="0"/>
              <a:t>Сотрудничество</a:t>
            </a:r>
            <a:r>
              <a:rPr lang="ru-RU" altLang="ru-RU" dirty="0"/>
              <a:t> — попытка прихода к совместному решению.</a:t>
            </a:r>
          </a:p>
        </p:txBody>
      </p:sp>
      <p:sp>
        <p:nvSpPr>
          <p:cNvPr id="9" name="Левая фигурная скобка 8"/>
          <p:cNvSpPr/>
          <p:nvPr/>
        </p:nvSpPr>
        <p:spPr>
          <a:xfrm>
            <a:off x="2124075" y="1341438"/>
            <a:ext cx="647700" cy="3600450"/>
          </a:xfrm>
          <a:prstGeom prst="leftBrace">
            <a:avLst>
              <a:gd name="adj1" fmla="val 8333"/>
              <a:gd name="adj2" fmla="val 50000"/>
            </a:avLst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124075" y="836613"/>
            <a:ext cx="0" cy="230505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31640" y="260648"/>
            <a:ext cx="7344816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Способы разрешения межличностного конфликта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908720"/>
            <a:ext cx="7632848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b="1" dirty="0"/>
              <a:t>Уклонение</a:t>
            </a:r>
            <a:r>
              <a:rPr lang="ru-RU" altLang="ru-RU" dirty="0"/>
              <a:t> — нежелание участвовать в урегулировании конфликта и защищать собственные интересы, стремление выйти из конфликтной ситуации.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31640" y="1868631"/>
            <a:ext cx="7632848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b="1" dirty="0"/>
              <a:t>Приспособление</a:t>
            </a:r>
            <a:r>
              <a:rPr lang="ru-RU" altLang="ru-RU" dirty="0"/>
              <a:t> — попытка смягчить конфликтную ситуацию и сохранить взаимоотношения, уступая давлению противника. Приспособление применимо к конфликтным ситуациям в отношениях между начальником и подчинённым.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3140968"/>
            <a:ext cx="7632848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b="1" dirty="0"/>
              <a:t>Принуждение</a:t>
            </a:r>
            <a:r>
              <a:rPr lang="ru-RU" altLang="ru-RU" dirty="0"/>
              <a:t> — это управление конфликтом путём давления, применение власти или силы, с целью заставить принять свою точку зрения.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31640" y="4149080"/>
            <a:ext cx="7632848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b="1" dirty="0"/>
              <a:t>Конфронтация</a:t>
            </a:r>
            <a:r>
              <a:rPr lang="ru-RU" altLang="ru-RU" dirty="0"/>
              <a:t> ориентирована на достижение своих целей без учета интересов другой стороны. При этом нет возможностей для принуждения. Этот способ разрешения конфликта, ничего не разрешает.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31640" y="5877272"/>
            <a:ext cx="7632848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b="1" dirty="0"/>
              <a:t>Компромисс</a:t>
            </a:r>
            <a:r>
              <a:rPr lang="ru-RU" altLang="ru-RU" dirty="0"/>
              <a:t> — это урегулирование конфликта путём взаимных уступок.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31640" y="5157192"/>
            <a:ext cx="7632848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b="1" dirty="0"/>
              <a:t>Сотрудничество</a:t>
            </a:r>
            <a:r>
              <a:rPr lang="ru-RU" altLang="ru-RU" dirty="0"/>
              <a:t> предполагает совместный поиск решения, которое отвечает интересам всех сторон.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 descr="https://img3.stockfresh.com/files/n/nasirkhan/m/89/5309162_stock-photo-3d-man-supporting-sympathy-for-sad-friend.jpg"/>
          <p:cNvPicPr>
            <a:picLocks noChangeAspect="1" noChangeArrowheads="1"/>
          </p:cNvPicPr>
          <p:nvPr/>
        </p:nvPicPr>
        <p:blipFill>
          <a:blip r:embed="rId2" cstate="print"/>
          <a:srcRect l="10080" t="12601" r="13062" b="13200"/>
          <a:stretch>
            <a:fillRect/>
          </a:stretch>
        </p:blipFill>
        <p:spPr bwMode="auto">
          <a:xfrm>
            <a:off x="6361113" y="3500438"/>
            <a:ext cx="2254250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475656" y="260648"/>
            <a:ext cx="7343279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Правила бесконфликтного общения:</a:t>
            </a:r>
            <a:endParaRPr lang="ru-RU" alt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4355976" y="5445224"/>
            <a:ext cx="4464744" cy="9233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ru-RU" altLang="ru-RU" dirty="0"/>
              <a:t>При агрессии, направленных против Вас, </a:t>
            </a:r>
            <a:r>
              <a:rPr lang="ru-RU" altLang="ru-RU" b="1" dirty="0"/>
              <a:t>смените на некоторое время тему разговора.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980728"/>
            <a:ext cx="457200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ru-RU" b="1" dirty="0"/>
              <a:t>В своей речи следите за словами</a:t>
            </a:r>
            <a:r>
              <a:rPr lang="ru-RU" altLang="ru-RU" dirty="0"/>
              <a:t>, которые могут вызвать обиду или негативную реакцию сотрудника и спровоцировать конфликтную ситуации в коллективе.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83968" y="2420888"/>
            <a:ext cx="457200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ru-RU" altLang="ru-RU" dirty="0"/>
              <a:t>Подходите к любому сослуживцу с позиций </a:t>
            </a:r>
            <a:r>
              <a:rPr lang="ru-RU" altLang="ru-RU" b="1" dirty="0"/>
              <a:t>гуманистического отношения</a:t>
            </a:r>
            <a:r>
              <a:rPr lang="ru-RU" altLang="ru-RU" dirty="0"/>
              <a:t>: доброжелательно, сочувственно, уважительно.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59632" y="3861048"/>
            <a:ext cx="457200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ru-RU" altLang="ru-RU" dirty="0"/>
              <a:t>Старайтесь </a:t>
            </a:r>
            <a:r>
              <a:rPr lang="ru-RU" altLang="ru-RU" b="1" dirty="0"/>
              <a:t>быть уравновешенными</a:t>
            </a:r>
            <a:r>
              <a:rPr lang="ru-RU" altLang="ru-RU" dirty="0"/>
              <a:t>, спокойными и уверенными в общении с коллегами. Помните, что уверенность и высокомерие не тождественные понятия.</a:t>
            </a:r>
          </a:p>
        </p:txBody>
      </p:sp>
      <p:pic>
        <p:nvPicPr>
          <p:cNvPr id="43026" name="Picture 9" descr="http://99px.ru/sstorage/53/2013/05/tmb_68871_411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01" t="1210" r="13223"/>
          <a:stretch>
            <a:fillRect/>
          </a:stretch>
        </p:blipFill>
        <p:spPr bwMode="auto">
          <a:xfrm>
            <a:off x="971550" y="4959350"/>
            <a:ext cx="2232025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https://img3.stockfresh.com/files/o/orla/m/75/7818160_stock-photo-pleas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820" t="6560" r="14320" b="9805"/>
          <a:stretch>
            <a:fillRect/>
          </a:stretch>
        </p:blipFill>
        <p:spPr bwMode="auto">
          <a:xfrm>
            <a:off x="1258888" y="4652963"/>
            <a:ext cx="2638425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259632" y="3284984"/>
            <a:ext cx="6192688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ru-RU" altLang="ru-RU" b="1" dirty="0"/>
              <a:t>Свободно и своевременно извиняйтесь, </a:t>
            </a:r>
            <a:r>
              <a:rPr lang="ru-RU" altLang="ru-RU" dirty="0"/>
              <a:t>если знаете о своей ошибке. Умейте признавать свою неправоту. В другой раз Вы сможете рассчитывать на такое же признание со стороны Ваших коллег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331640" y="260648"/>
            <a:ext cx="7487295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Правила бесконфликтного общения:</a:t>
            </a:r>
            <a:endParaRPr lang="ru-RU" alt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836712"/>
            <a:ext cx="430919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ru-RU" altLang="ru-RU" b="1" dirty="0">
                <a:solidFill>
                  <a:prstClr val="black"/>
                </a:solidFill>
              </a:rPr>
              <a:t>не ущемляйте права человека </a:t>
            </a:r>
            <a:r>
              <a:rPr lang="ru-RU" altLang="ru-RU" dirty="0">
                <a:solidFill>
                  <a:prstClr val="black"/>
                </a:solidFill>
              </a:rPr>
              <a:t>с которым взаимодействуете. Не задевайте его чувств, говоря о качествах его личности.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43808" y="1916832"/>
            <a:ext cx="457200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ru-RU" altLang="ru-RU" dirty="0"/>
              <a:t>всегда своевременно разъясняйте возникшие в ходе обсуждения недоразумения, </a:t>
            </a:r>
            <a:r>
              <a:rPr lang="ru-RU" altLang="ru-RU" b="1" dirty="0"/>
              <a:t>задавая уточняющие вопросы.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16016" y="4653136"/>
            <a:ext cx="3945888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altLang="ru-RU" b="1" dirty="0"/>
              <a:t>умейте признавать свои ошибки</a:t>
            </a:r>
            <a:endParaRPr lang="ru-RU" dirty="0"/>
          </a:p>
        </p:txBody>
      </p:sp>
      <p:pic>
        <p:nvPicPr>
          <p:cNvPr id="44050" name="Picture 6" descr="http://leadershipadvantedge.com/wp-content/uploads/2017/07/fightingoverhelm800clr6419-504x63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488" y="692150"/>
            <a:ext cx="1908175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51" name="Picture 8" descr="http://static.videocore.tv/images/news_photos/R8hpMdU9gQSCYgh7fSa7asqNNe1ejp3K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8018" t="8151" r="3783" b="20529"/>
          <a:stretch>
            <a:fillRect/>
          </a:stretch>
        </p:blipFill>
        <p:spPr bwMode="auto">
          <a:xfrm>
            <a:off x="5076825" y="5008563"/>
            <a:ext cx="4067175" cy="184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1" descr="https://nefedova-en-mouasoh.edumsko.ru/uploads/3000/7247/persona/folders/Motivaciya-lichnosti.jpg?147682011547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93" t="5397" r="13644" b="8247"/>
          <a:stretch>
            <a:fillRect/>
          </a:stretch>
        </p:blipFill>
        <p:spPr bwMode="auto">
          <a:xfrm>
            <a:off x="6227763" y="4149725"/>
            <a:ext cx="228600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1763688" y="476672"/>
            <a:ext cx="586105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eaLnBrk="1" hangingPunct="1">
              <a:defRPr/>
            </a:pPr>
            <a:r>
              <a:rPr lang="ru-RU" altLang="ru-RU" sz="2400" b="1" dirty="0"/>
              <a:t>Профилактика появления конфликта</a:t>
            </a:r>
            <a:endParaRPr lang="ru-RU" altLang="ru-RU" sz="2400" dirty="0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1115616" y="1124744"/>
            <a:ext cx="4751387" cy="396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eaLnBrk="1" hangingPunct="1">
              <a:defRPr/>
            </a:pPr>
            <a:r>
              <a:rPr lang="ru-RU" altLang="ru-RU" sz="2000" dirty="0"/>
              <a:t>…соблюдение социальной дистанции.</a:t>
            </a:r>
            <a:endParaRPr lang="ru-RU" altLang="ru-RU" dirty="0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4139952" y="1700808"/>
            <a:ext cx="4685898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eaLnBrk="1" hangingPunct="1">
              <a:defRPr/>
            </a:pPr>
            <a:r>
              <a:rPr lang="ru-RU" altLang="ru-RU" sz="2000" dirty="0"/>
              <a:t>…внесение разнообразия в отношениях.</a:t>
            </a: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2699792" y="2420888"/>
            <a:ext cx="4071938" cy="396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eaLnBrk="1" hangingPunct="1">
              <a:defRPr/>
            </a:pPr>
            <a:r>
              <a:rPr lang="ru-RU" altLang="ru-RU" sz="2000" dirty="0"/>
              <a:t>…сглаживайте острые ситуации.</a:t>
            </a: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1259632" y="3140968"/>
            <a:ext cx="6336704" cy="396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ru-RU" altLang="ru-RU" sz="2000" dirty="0"/>
              <a:t>…старайтесь быть «своим» человеком для всех коллег.</a:t>
            </a: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2483768" y="3861048"/>
            <a:ext cx="5400600" cy="396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ru-RU" altLang="ru-RU" sz="2000" dirty="0"/>
              <a:t>…помните о значимости каждого сослуживца.</a:t>
            </a:r>
          </a:p>
        </p:txBody>
      </p:sp>
      <p:pic>
        <p:nvPicPr>
          <p:cNvPr id="45077" name="Picture 9" descr="http://zoozel.ru/gallery/images/1060812_kartinki-chelovechki-3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031" r="19984"/>
          <a:stretch>
            <a:fillRect/>
          </a:stretch>
        </p:blipFill>
        <p:spPr bwMode="auto">
          <a:xfrm>
            <a:off x="2051050" y="4157663"/>
            <a:ext cx="2233613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923928" y="4437112"/>
            <a:ext cx="4896544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ru-RU" sz="1400" b="1" dirty="0"/>
              <a:t>Отстрочить и ослабить факторы конфликта до момента разрешения объективным внешним путем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1400" b="1" dirty="0"/>
              <a:t>Изменить отношение к конфликту и оппоненту хотя бы одного участника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1400" b="1" dirty="0"/>
              <a:t>Повлиять на субъективную оценку значимости и характера конфликта конфликтующих сторон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1400" b="1" dirty="0"/>
              <a:t>Изменить ценность предмета конфликта до недостижимой ни одной из сторон, либо до обесценивания</a:t>
            </a:r>
          </a:p>
        </p:txBody>
      </p:sp>
      <p:pic>
        <p:nvPicPr>
          <p:cNvPr id="46085" name="Picture 7" descr="http://www.b17.ru/foto/uploaded/76d8f79e2e2abf401e9ec259c3b388b9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24" t="4582" r="5501" b="2255"/>
          <a:stretch>
            <a:fillRect/>
          </a:stretch>
        </p:blipFill>
        <p:spPr bwMode="auto">
          <a:xfrm>
            <a:off x="971550" y="3716338"/>
            <a:ext cx="309562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7624" y="303039"/>
            <a:ext cx="763284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 стратегий и необходимые действия</a:t>
            </a:r>
            <a:endParaRPr lang="ru-RU" alt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980728"/>
            <a:ext cx="2592288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b="1" dirty="0"/>
              <a:t>Предотвращение конфликта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2420888"/>
            <a:ext cx="2592288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b="1" dirty="0"/>
              <a:t>Подавление конфликта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87624" y="4437112"/>
            <a:ext cx="2592288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b="1" dirty="0"/>
              <a:t>Стратегия отсрочки</a:t>
            </a:r>
          </a:p>
        </p:txBody>
      </p:sp>
      <p:sp>
        <p:nvSpPr>
          <p:cNvPr id="4609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3923928" y="980728"/>
            <a:ext cx="4896544" cy="116955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Font typeface="Gill Sans MT" pitchFamily="34" charset="0"/>
              <a:buAutoNum type="arabicPeriod"/>
              <a:defRPr/>
            </a:pPr>
            <a:r>
              <a:rPr lang="ru-RU" altLang="ru-RU" sz="1400" b="1" smtClean="0">
                <a:latin typeface="Corbel" pitchFamily="34" charset="0"/>
                <a:cs typeface="Times New Roman" pitchFamily="18" charset="0"/>
              </a:rPr>
              <a:t>Устранить подлинный предмет конфликтной ситуации</a:t>
            </a:r>
            <a:endParaRPr lang="ru-RU" altLang="ru-RU" sz="1400" b="1" smtClean="0">
              <a:latin typeface="Corbel" pitchFamily="34" charset="0"/>
            </a:endParaRPr>
          </a:p>
          <a:p>
            <a:pPr>
              <a:buFont typeface="Gill Sans MT" pitchFamily="34" charset="0"/>
              <a:buAutoNum type="arabicPeriod"/>
              <a:defRPr/>
            </a:pPr>
            <a:r>
              <a:rPr lang="ru-RU" altLang="ru-RU" sz="1400" b="1" smtClean="0">
                <a:latin typeface="Corbel" pitchFamily="34" charset="0"/>
                <a:cs typeface="Times New Roman" pitchFamily="18" charset="0"/>
              </a:rPr>
              <a:t>Привлечь третье независимое лицо</a:t>
            </a:r>
            <a:endParaRPr lang="ru-RU" altLang="ru-RU" sz="1400" b="1" smtClean="0">
              <a:latin typeface="Corbel" pitchFamily="34" charset="0"/>
            </a:endParaRPr>
          </a:p>
          <a:p>
            <a:pPr>
              <a:buFont typeface="Gill Sans MT" pitchFamily="34" charset="0"/>
              <a:buAutoNum type="arabicPeriod"/>
              <a:defRPr/>
            </a:pPr>
            <a:r>
              <a:rPr lang="ru-RU" altLang="ru-RU" sz="1400" b="1" smtClean="0">
                <a:latin typeface="Corbel" pitchFamily="34" charset="0"/>
                <a:cs typeface="Times New Roman" pitchFamily="18" charset="0"/>
              </a:rPr>
              <a:t>Принять решение, предложенное приглашенным лицом</a:t>
            </a:r>
            <a:endParaRPr lang="ru-RU" altLang="ru-RU" sz="1400" b="1" smtClean="0">
              <a:latin typeface="Corbel" pitchFamily="34" charset="0"/>
            </a:endParaRPr>
          </a:p>
          <a:p>
            <a:pPr>
              <a:buFont typeface="Gill Sans MT" pitchFamily="34" charset="0"/>
              <a:buAutoNum type="arabicPeriod"/>
              <a:defRPr/>
            </a:pPr>
            <a:r>
              <a:rPr lang="ru-RU" altLang="ru-RU" sz="1400" b="1" smtClean="0">
                <a:latin typeface="Corbel" pitchFamily="34" charset="0"/>
                <a:cs typeface="Times New Roman" pitchFamily="18" charset="0"/>
              </a:rPr>
              <a:t>Одна из сторон отказывается от предмета конфликта в пользу другой стороны</a:t>
            </a:r>
            <a:endParaRPr lang="ru-RU" altLang="ru-RU" sz="1400" b="1" smtClean="0">
              <a:latin typeface="Corbe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23928" y="2405206"/>
            <a:ext cx="4896544" cy="18158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ru-RU" sz="1400" b="1" dirty="0"/>
              <a:t>Сократить число сторон, участвующих в конфликте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1400" b="1" dirty="0"/>
              <a:t>Создать новую систему правил и норм для конфликтующих сторон на время действия конфликта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1400" b="1" dirty="0"/>
              <a:t>Поддерживать взаимоотношения и условия, препятствующие развитию конфликта. Вплоть до устранения возможных контактов участников конфликта (например, организации разных рабочих смен или рабочего пространства)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460" y="27459"/>
            <a:ext cx="5122540" cy="3934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3479563"/>
            <a:ext cx="6318448" cy="31393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Однажды на суд царю пришли две женщины, оспаривающие одна у другой ребёнка. Они жили в одном доме, и у каждой было по младенцу. Ночью одна из них своего младенца задавила и подложила его к другой женщине, а живого у той взяла себе. Соломон приказал: «принесите меч и рассеките живого ребенка пополам и отдайте половину одной и половину другой». Одна из женщин воскликнула: «Отдайте лучше ей младенца, но не убивайте его!», а другая сказала: «Рубите, пусть не достанется ни ей ни мне». По этой реакции Соломон понял, кто настоящая мать ребенка и отдал его первой женщине.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16013" y="476250"/>
            <a:ext cx="2808287" cy="13239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4000" dirty="0"/>
              <a:t>Суд царя Соломона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188640"/>
            <a:ext cx="4572000" cy="17543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b="1" dirty="0"/>
              <a:t>Конфликтная ситуация (КС)</a:t>
            </a:r>
            <a:r>
              <a:rPr lang="ru-RU" dirty="0"/>
              <a:t> – это ситуация скрытого или открытого противоборства двух или нескольких участников (сторон), каждый из которых имеет свои цели, мотивы, средства и способы решения личностно значимой проблемы.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27984" y="1973739"/>
            <a:ext cx="4572000" cy="2031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>
              <a:defRPr/>
            </a:pPr>
            <a:r>
              <a:rPr lang="ru-RU" b="1" dirty="0"/>
              <a:t>Инцидент</a:t>
            </a:r>
            <a:r>
              <a:rPr lang="ru-RU" dirty="0"/>
              <a:t> (И)– это практические (конфликтные) действия участников (сторон) конфликтной ситуации, которые характеризуются бескомпромиссностью поступков и направлены на обязательное овладение объектом обостренного встречного интереса.</a:t>
            </a:r>
          </a:p>
        </p:txBody>
      </p:sp>
      <p:sp>
        <p:nvSpPr>
          <p:cNvPr id="5" name="Прямоугольник 4"/>
          <p:cNvSpPr/>
          <p:nvPr/>
        </p:nvSpPr>
        <p:spPr>
          <a:xfrm rot="20431517">
            <a:off x="1429240" y="1769977"/>
            <a:ext cx="6830154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Конфликт = конфликтная ситуация + инцидент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4437112"/>
            <a:ext cx="482453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b="1" dirty="0"/>
              <a:t>Инцидент без конфликтной ситуации</a:t>
            </a:r>
            <a:r>
              <a:rPr lang="ru-RU" dirty="0"/>
              <a:t>  – Ложный конфликт.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5517232"/>
            <a:ext cx="482453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b="1" dirty="0"/>
              <a:t>Конфликтная ситуация без инцидента</a:t>
            </a:r>
            <a:r>
              <a:rPr lang="ru-RU" dirty="0"/>
              <a:t> – Латентный, скрытый конфликт.</a:t>
            </a:r>
          </a:p>
        </p:txBody>
      </p:sp>
      <p:pic>
        <p:nvPicPr>
          <p:cNvPr id="11281" name="Picture 4" descr="https://www.sunhome.ru/i/poetry/197/konflikt.xxl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27763" y="3686175"/>
            <a:ext cx="2916237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7624" y="476672"/>
            <a:ext cx="6318448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altLang="ru-RU" dirty="0"/>
              <a:t>1. Вспомните 2-3 случая из своей жизни, когда какие-то истины, которые вы считали незыблемыми, со временем поменялись и довольно кардинально.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15816" y="1700808"/>
            <a:ext cx="588640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altLang="ru-RU" dirty="0"/>
              <a:t>2. Пытаясь убедить кого-то в своей точке зрения, попробуйте представить на секунду, что не исключено, что спустя какое-то время  вы будете думать совсем по-другому.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59632" y="3140968"/>
            <a:ext cx="5976664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altLang="ru-RU" dirty="0"/>
              <a:t>3. Во время спора помните о том, что у вашего  собеседника свой опыт. Поэтому , у него  есть  убедительные с его точки зрения, причины думать так, а не иначе.</a:t>
            </a:r>
          </a:p>
        </p:txBody>
      </p:sp>
      <p:pic>
        <p:nvPicPr>
          <p:cNvPr id="48139" name="Picture 5" descr="https://img3.stockfresh.com/files/r/ribah/m/27/2532453_stock-photo-3d-people-misunderstanding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530" t="6918" r="14680" b="3149"/>
          <a:stretch>
            <a:fillRect/>
          </a:stretch>
        </p:blipFill>
        <p:spPr bwMode="auto">
          <a:xfrm>
            <a:off x="6443663" y="3954463"/>
            <a:ext cx="2382837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0" name="Picture 7" descr="http://ukrmedia.center/media/illustration/articles/cde58d689c0922e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120" r="16000"/>
          <a:stretch>
            <a:fillRect/>
          </a:stretch>
        </p:blipFill>
        <p:spPr bwMode="auto">
          <a:xfrm>
            <a:off x="2339975" y="4094163"/>
            <a:ext cx="2447925" cy="276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4437112"/>
            <a:ext cx="7704856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Проанализируйте привычные трансакции членов вашей семьи, друзей, коллег. </a:t>
            </a:r>
          </a:p>
          <a:p>
            <a:pPr>
              <a:defRPr/>
            </a:pPr>
            <a:r>
              <a:rPr lang="ru-RU" dirty="0"/>
              <a:t>С кем вам легче и приятнее общаться: с Родителями, Детьми или Взрослыми ? </a:t>
            </a:r>
          </a:p>
          <a:p>
            <a:pPr>
              <a:defRPr/>
            </a:pPr>
            <a:r>
              <a:rPr lang="ru-RU" dirty="0"/>
              <a:t>Как вы думаете, почему? </a:t>
            </a:r>
          </a:p>
          <a:p>
            <a:pPr>
              <a:defRPr/>
            </a:pPr>
            <a:r>
              <a:rPr lang="ru-RU" dirty="0"/>
              <a:t>Есть ли у вас «любимая» роль? </a:t>
            </a:r>
          </a:p>
          <a:p>
            <a:pPr>
              <a:defRPr/>
            </a:pPr>
            <a:r>
              <a:rPr lang="ru-RU" dirty="0"/>
              <a:t>Меняете ли вы свою трансакцию в зависимости от ситуации? </a:t>
            </a:r>
          </a:p>
          <a:p>
            <a:pPr marL="342900" indent="-342900">
              <a:defRPr/>
            </a:pPr>
            <a:r>
              <a:rPr lang="ru-RU" dirty="0"/>
              <a:t>Надо ли согласовывать свою роль с ролью партнеров?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116632"/>
            <a:ext cx="4248472" cy="42473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Вспомните конфликтные ситуации на улице, в общественном транспорте, в учреждениях сферы обслуживания и т. п. , свидетелями которых вы были, и проанализируйте их, ответив на следующие вопросы: 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dirty="0"/>
              <a:t>По какой формуле шло развитие конфликта? 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dirty="0"/>
              <a:t>Кто был инициатором конфликта и какой </a:t>
            </a:r>
            <a:r>
              <a:rPr lang="ru-RU" dirty="0" err="1"/>
              <a:t>конфликтоген</a:t>
            </a:r>
            <a:r>
              <a:rPr lang="ru-RU" dirty="0"/>
              <a:t> он применил первым? 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dirty="0"/>
              <a:t>Как ответил на </a:t>
            </a:r>
            <a:r>
              <a:rPr lang="ru-RU" dirty="0" err="1"/>
              <a:t>конфликтоген</a:t>
            </a:r>
            <a:r>
              <a:rPr lang="ru-RU" dirty="0"/>
              <a:t> второй участник конфликта? 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dirty="0"/>
              <a:t>Можно ли было избежать этого конфликта и каким образом? </a:t>
            </a:r>
          </a:p>
        </p:txBody>
      </p:sp>
      <p:pic>
        <p:nvPicPr>
          <p:cNvPr id="49160" name="Picture 2" descr="http://outsourcing-kadrov.ru/assets/content/blog/Recruitment-%E2%80%93-10-Key-Steps-To-Getting-The-Right-Person-First-Time.jpg"/>
          <p:cNvPicPr>
            <a:picLocks noChangeAspect="1" noChangeArrowheads="1"/>
          </p:cNvPicPr>
          <p:nvPr/>
        </p:nvPicPr>
        <p:blipFill>
          <a:blip r:embed="rId2" cstate="print"/>
          <a:srcRect t="11263" r="-1111" b="5989"/>
          <a:stretch>
            <a:fillRect/>
          </a:stretch>
        </p:blipFill>
        <p:spPr bwMode="auto">
          <a:xfrm>
            <a:off x="5580063" y="1196975"/>
            <a:ext cx="3563937" cy="253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178" name="Прямая соединительная линия 20"/>
          <p:cNvCxnSpPr>
            <a:cxnSpLocks noChangeShapeType="1"/>
          </p:cNvCxnSpPr>
          <p:nvPr/>
        </p:nvCxnSpPr>
        <p:spPr bwMode="auto">
          <a:xfrm>
            <a:off x="3259138" y="4283075"/>
            <a:ext cx="576262" cy="0"/>
          </a:xfrm>
          <a:prstGeom prst="line">
            <a:avLst/>
          </a:prstGeom>
          <a:noFill/>
          <a:ln w="38100" algn="ctr">
            <a:solidFill>
              <a:srgbClr val="92D050"/>
            </a:solidFill>
            <a:round/>
            <a:headEnd/>
            <a:tailEnd/>
          </a:ln>
        </p:spPr>
      </p:cxnSp>
      <p:sp>
        <p:nvSpPr>
          <p:cNvPr id="3" name="Прямоугольник 2"/>
          <p:cNvSpPr/>
          <p:nvPr/>
        </p:nvSpPr>
        <p:spPr>
          <a:xfrm>
            <a:off x="2555776" y="548679"/>
            <a:ext cx="4815036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Методы и приемы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саморегуляции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0183" name="Соединительная линия уступом 4"/>
          <p:cNvCxnSpPr>
            <a:cxnSpLocks noChangeShapeType="1"/>
          </p:cNvCxnSpPr>
          <p:nvPr/>
        </p:nvCxnSpPr>
        <p:spPr bwMode="auto">
          <a:xfrm rot="16200000" flipH="1">
            <a:off x="4563269" y="1096169"/>
            <a:ext cx="738187" cy="720725"/>
          </a:xfrm>
          <a:prstGeom prst="bentConnector3">
            <a:avLst>
              <a:gd name="adj1" fmla="val 50000"/>
            </a:avLst>
          </a:prstGeom>
          <a:noFill/>
          <a:ln w="38100" algn="ctr">
            <a:solidFill>
              <a:srgbClr val="92D050"/>
            </a:solidFill>
            <a:miter lim="800000"/>
            <a:headEnd/>
            <a:tailEnd/>
          </a:ln>
        </p:spPr>
      </p:cxnSp>
      <p:cxnSp>
        <p:nvCxnSpPr>
          <p:cNvPr id="50184" name="Соединительная линия уступом 5"/>
          <p:cNvCxnSpPr>
            <a:cxnSpLocks noChangeShapeType="1"/>
          </p:cNvCxnSpPr>
          <p:nvPr/>
        </p:nvCxnSpPr>
        <p:spPr bwMode="auto">
          <a:xfrm rot="5400000">
            <a:off x="3841750" y="1095375"/>
            <a:ext cx="739775" cy="720725"/>
          </a:xfrm>
          <a:prstGeom prst="bentConnector3">
            <a:avLst>
              <a:gd name="adj1" fmla="val 50000"/>
            </a:avLst>
          </a:prstGeom>
          <a:noFill/>
          <a:ln w="38100" algn="ctr">
            <a:solidFill>
              <a:srgbClr val="92D050"/>
            </a:solidFill>
            <a:miter lim="800000"/>
            <a:headEnd/>
            <a:tailEnd/>
          </a:ln>
        </p:spPr>
      </p:cxnSp>
      <p:sp>
        <p:nvSpPr>
          <p:cNvPr id="7" name="Блок-схема: альтернативный процесс 6"/>
          <p:cNvSpPr/>
          <p:nvPr/>
        </p:nvSpPr>
        <p:spPr>
          <a:xfrm>
            <a:off x="4916922" y="1681693"/>
            <a:ext cx="2679414" cy="864096"/>
          </a:xfrm>
          <a:prstGeom prst="flowChartAlternateProcess">
            <a:avLst/>
          </a:prstGeom>
          <a:gradFill rotWithShape="1">
            <a:gsLst>
              <a:gs pos="0">
                <a:srgbClr val="8FB08C">
                  <a:tint val="73000"/>
                  <a:satMod val="150000"/>
                </a:srgbClr>
              </a:gs>
              <a:gs pos="25000">
                <a:srgbClr val="8FB08C">
                  <a:tint val="96000"/>
                  <a:shade val="80000"/>
                  <a:satMod val="105000"/>
                </a:srgbClr>
              </a:gs>
              <a:gs pos="38000">
                <a:srgbClr val="8FB08C">
                  <a:tint val="96000"/>
                  <a:shade val="59000"/>
                  <a:satMod val="120000"/>
                </a:srgbClr>
              </a:gs>
              <a:gs pos="55000">
                <a:srgbClr val="8FB08C">
                  <a:shade val="57000"/>
                  <a:satMod val="120000"/>
                </a:srgbClr>
              </a:gs>
              <a:gs pos="80000">
                <a:srgbClr val="8FB08C">
                  <a:shade val="56000"/>
                  <a:satMod val="145000"/>
                </a:srgbClr>
              </a:gs>
              <a:gs pos="88000">
                <a:srgbClr val="8FB08C">
                  <a:shade val="63000"/>
                  <a:satMod val="160000"/>
                </a:srgbClr>
              </a:gs>
              <a:gs pos="100000">
                <a:srgbClr val="8FB08C">
                  <a:tint val="99555"/>
                  <a:satMod val="155000"/>
                </a:srgbClr>
              </a:gs>
            </a:gsLst>
            <a:lin ang="5400000" scaled="1"/>
          </a:gradFill>
          <a:ln>
            <a:noFill/>
          </a:ln>
          <a:effectLst>
            <a:glow rad="76200">
              <a:srgbClr val="8FB08C">
                <a:tint val="30000"/>
                <a:shade val="95000"/>
                <a:satMod val="300000"/>
                <a:alpha val="50000"/>
              </a:srgb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rgbClr val="8FB08C">
                <a:shade val="30000"/>
                <a:satMod val="200000"/>
              </a:srgbClr>
            </a:contourClr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Сложные методы</a:t>
            </a: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1907704" y="1681693"/>
            <a:ext cx="2525905" cy="864096"/>
          </a:xfrm>
          <a:prstGeom prst="flowChartAlternateProcess">
            <a:avLst/>
          </a:prstGeom>
          <a:gradFill rotWithShape="1">
            <a:gsLst>
              <a:gs pos="0">
                <a:srgbClr val="8FB08C">
                  <a:tint val="73000"/>
                  <a:satMod val="150000"/>
                </a:srgbClr>
              </a:gs>
              <a:gs pos="25000">
                <a:srgbClr val="8FB08C">
                  <a:tint val="96000"/>
                  <a:shade val="80000"/>
                  <a:satMod val="105000"/>
                </a:srgbClr>
              </a:gs>
              <a:gs pos="38000">
                <a:srgbClr val="8FB08C">
                  <a:tint val="96000"/>
                  <a:shade val="59000"/>
                  <a:satMod val="120000"/>
                </a:srgbClr>
              </a:gs>
              <a:gs pos="55000">
                <a:srgbClr val="8FB08C">
                  <a:shade val="57000"/>
                  <a:satMod val="120000"/>
                </a:srgbClr>
              </a:gs>
              <a:gs pos="80000">
                <a:srgbClr val="8FB08C">
                  <a:shade val="56000"/>
                  <a:satMod val="145000"/>
                </a:srgbClr>
              </a:gs>
              <a:gs pos="88000">
                <a:srgbClr val="8FB08C">
                  <a:shade val="63000"/>
                  <a:satMod val="160000"/>
                </a:srgbClr>
              </a:gs>
              <a:gs pos="100000">
                <a:srgbClr val="8FB08C">
                  <a:tint val="99555"/>
                  <a:satMod val="155000"/>
                </a:srgbClr>
              </a:gs>
            </a:gsLst>
            <a:lin ang="5400000" scaled="1"/>
          </a:gradFill>
          <a:ln>
            <a:noFill/>
          </a:ln>
          <a:effectLst>
            <a:glow rad="76200">
              <a:srgbClr val="8FB08C">
                <a:tint val="30000"/>
                <a:shade val="95000"/>
                <a:satMod val="300000"/>
                <a:alpha val="50000"/>
              </a:srgb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rgbClr val="8FB08C">
                <a:shade val="30000"/>
                <a:satMod val="200000"/>
              </a:srgbClr>
            </a:contourClr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Простые приемы</a:t>
            </a:r>
          </a:p>
        </p:txBody>
      </p:sp>
      <p:cxnSp>
        <p:nvCxnSpPr>
          <p:cNvPr id="50191" name="Прямая соединительная линия 8"/>
          <p:cNvCxnSpPr>
            <a:cxnSpLocks noChangeShapeType="1"/>
          </p:cNvCxnSpPr>
          <p:nvPr/>
        </p:nvCxnSpPr>
        <p:spPr bwMode="auto">
          <a:xfrm>
            <a:off x="5314950" y="2578100"/>
            <a:ext cx="0" cy="2603500"/>
          </a:xfrm>
          <a:prstGeom prst="line">
            <a:avLst/>
          </a:prstGeom>
          <a:noFill/>
          <a:ln w="38100" algn="ctr">
            <a:solidFill>
              <a:srgbClr val="92D050"/>
            </a:solidFill>
            <a:round/>
            <a:headEnd/>
            <a:tailEnd/>
          </a:ln>
        </p:spPr>
      </p:cxnSp>
      <p:cxnSp>
        <p:nvCxnSpPr>
          <p:cNvPr id="50192" name="Прямая соединительная линия 9"/>
          <p:cNvCxnSpPr>
            <a:cxnSpLocks noChangeShapeType="1"/>
          </p:cNvCxnSpPr>
          <p:nvPr/>
        </p:nvCxnSpPr>
        <p:spPr bwMode="auto">
          <a:xfrm>
            <a:off x="3286125" y="5649913"/>
            <a:ext cx="576263" cy="0"/>
          </a:xfrm>
          <a:prstGeom prst="line">
            <a:avLst/>
          </a:prstGeom>
          <a:noFill/>
          <a:ln w="38100" algn="ctr">
            <a:solidFill>
              <a:srgbClr val="92D050"/>
            </a:solidFill>
            <a:round/>
            <a:headEnd/>
            <a:tailEnd/>
          </a:ln>
        </p:spPr>
      </p:cxnSp>
      <p:cxnSp>
        <p:nvCxnSpPr>
          <p:cNvPr id="50193" name="Прямая соединительная линия 10"/>
          <p:cNvCxnSpPr>
            <a:cxnSpLocks noChangeShapeType="1"/>
          </p:cNvCxnSpPr>
          <p:nvPr/>
        </p:nvCxnSpPr>
        <p:spPr bwMode="auto">
          <a:xfrm>
            <a:off x="5314950" y="3221038"/>
            <a:ext cx="604838" cy="0"/>
          </a:xfrm>
          <a:prstGeom prst="line">
            <a:avLst/>
          </a:prstGeom>
          <a:noFill/>
          <a:ln w="38100" algn="ctr">
            <a:solidFill>
              <a:srgbClr val="92D050"/>
            </a:solidFill>
            <a:round/>
            <a:headEnd/>
            <a:tailEnd/>
          </a:ln>
        </p:spPr>
      </p:cxnSp>
      <p:cxnSp>
        <p:nvCxnSpPr>
          <p:cNvPr id="50194" name="Прямая соединительная линия 11"/>
          <p:cNvCxnSpPr>
            <a:cxnSpLocks noChangeShapeType="1"/>
          </p:cNvCxnSpPr>
          <p:nvPr/>
        </p:nvCxnSpPr>
        <p:spPr bwMode="auto">
          <a:xfrm>
            <a:off x="5292725" y="5181600"/>
            <a:ext cx="604838" cy="0"/>
          </a:xfrm>
          <a:prstGeom prst="line">
            <a:avLst/>
          </a:prstGeom>
          <a:noFill/>
          <a:ln w="38100" algn="ctr">
            <a:solidFill>
              <a:srgbClr val="92D050"/>
            </a:solidFill>
            <a:round/>
            <a:headEnd/>
            <a:tailEnd/>
          </a:ln>
        </p:spPr>
      </p:cxnSp>
      <p:cxnSp>
        <p:nvCxnSpPr>
          <p:cNvPr id="50195" name="Прямая соединительная линия 12"/>
          <p:cNvCxnSpPr>
            <a:cxnSpLocks noChangeShapeType="1"/>
          </p:cNvCxnSpPr>
          <p:nvPr/>
        </p:nvCxnSpPr>
        <p:spPr bwMode="auto">
          <a:xfrm>
            <a:off x="5343525" y="4283075"/>
            <a:ext cx="576263" cy="0"/>
          </a:xfrm>
          <a:prstGeom prst="line">
            <a:avLst/>
          </a:prstGeom>
          <a:noFill/>
          <a:ln w="38100" algn="ctr">
            <a:solidFill>
              <a:srgbClr val="92D050"/>
            </a:solidFill>
            <a:round/>
            <a:headEnd/>
            <a:tailEnd/>
          </a:ln>
        </p:spPr>
      </p:cxnSp>
      <p:sp>
        <p:nvSpPr>
          <p:cNvPr id="14" name="Блок-схема: альтернативный процесс 13"/>
          <p:cNvSpPr/>
          <p:nvPr/>
        </p:nvSpPr>
        <p:spPr>
          <a:xfrm>
            <a:off x="863662" y="4004488"/>
            <a:ext cx="2595027" cy="576064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Нервно-мышечная релаксация</a:t>
            </a: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5920281" y="3005247"/>
            <a:ext cx="2885036" cy="432048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Аутотренинг</a:t>
            </a: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5920281" y="4111776"/>
            <a:ext cx="2885036" cy="432048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Медитация</a:t>
            </a: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5901243" y="4918059"/>
            <a:ext cx="2933636" cy="679853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Идеомоторная тренировка</a:t>
            </a:r>
          </a:p>
        </p:txBody>
      </p:sp>
      <p:cxnSp>
        <p:nvCxnSpPr>
          <p:cNvPr id="50208" name="Прямая соединительная линия 17"/>
          <p:cNvCxnSpPr>
            <a:cxnSpLocks noChangeShapeType="1"/>
          </p:cNvCxnSpPr>
          <p:nvPr/>
        </p:nvCxnSpPr>
        <p:spPr bwMode="auto">
          <a:xfrm>
            <a:off x="3862388" y="2578100"/>
            <a:ext cx="0" cy="3067050"/>
          </a:xfrm>
          <a:prstGeom prst="line">
            <a:avLst/>
          </a:prstGeom>
          <a:noFill/>
          <a:ln w="38100" algn="ctr">
            <a:solidFill>
              <a:srgbClr val="92D050"/>
            </a:solidFill>
            <a:round/>
            <a:headEnd/>
            <a:tailEnd/>
          </a:ln>
        </p:spPr>
      </p:cxnSp>
      <p:cxnSp>
        <p:nvCxnSpPr>
          <p:cNvPr id="50209" name="Прямая соединительная линия 18"/>
          <p:cNvCxnSpPr>
            <a:cxnSpLocks noChangeShapeType="1"/>
          </p:cNvCxnSpPr>
          <p:nvPr/>
        </p:nvCxnSpPr>
        <p:spPr bwMode="auto">
          <a:xfrm>
            <a:off x="3446463" y="3000375"/>
            <a:ext cx="415925" cy="0"/>
          </a:xfrm>
          <a:prstGeom prst="line">
            <a:avLst/>
          </a:prstGeom>
          <a:noFill/>
          <a:ln w="38100" algn="ctr">
            <a:solidFill>
              <a:srgbClr val="92D050"/>
            </a:solidFill>
            <a:round/>
            <a:headEnd/>
            <a:tailEnd/>
          </a:ln>
        </p:spPr>
      </p:cxnSp>
      <p:cxnSp>
        <p:nvCxnSpPr>
          <p:cNvPr id="50210" name="Прямая соединительная линия 19"/>
          <p:cNvCxnSpPr>
            <a:cxnSpLocks noChangeShapeType="1"/>
          </p:cNvCxnSpPr>
          <p:nvPr/>
        </p:nvCxnSpPr>
        <p:spPr bwMode="auto">
          <a:xfrm>
            <a:off x="3286125" y="3638550"/>
            <a:ext cx="576263" cy="0"/>
          </a:xfrm>
          <a:prstGeom prst="line">
            <a:avLst/>
          </a:prstGeom>
          <a:noFill/>
          <a:ln w="38100" algn="ctr">
            <a:solidFill>
              <a:srgbClr val="92D050"/>
            </a:solidFill>
            <a:round/>
            <a:headEnd/>
            <a:tailEnd/>
          </a:ln>
        </p:spPr>
      </p:cxnSp>
      <p:cxnSp>
        <p:nvCxnSpPr>
          <p:cNvPr id="50211" name="Прямая соединительная линия 21"/>
          <p:cNvCxnSpPr>
            <a:cxnSpLocks noChangeShapeType="1"/>
          </p:cNvCxnSpPr>
          <p:nvPr/>
        </p:nvCxnSpPr>
        <p:spPr bwMode="auto">
          <a:xfrm>
            <a:off x="3286125" y="5026025"/>
            <a:ext cx="576263" cy="0"/>
          </a:xfrm>
          <a:prstGeom prst="line">
            <a:avLst/>
          </a:prstGeom>
          <a:noFill/>
          <a:ln w="38100" algn="ctr">
            <a:solidFill>
              <a:srgbClr val="92D050"/>
            </a:solidFill>
            <a:round/>
            <a:headEnd/>
            <a:tailEnd/>
          </a:ln>
        </p:spPr>
      </p:cxnSp>
      <p:sp>
        <p:nvSpPr>
          <p:cNvPr id="23" name="Блок-схема: альтернативный процесс 22"/>
          <p:cNvSpPr/>
          <p:nvPr/>
        </p:nvSpPr>
        <p:spPr>
          <a:xfrm>
            <a:off x="851149" y="5470674"/>
            <a:ext cx="2595027" cy="432048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Самовнушение</a:t>
            </a:r>
          </a:p>
        </p:txBody>
      </p:sp>
      <p:sp>
        <p:nvSpPr>
          <p:cNvPr id="24" name="Блок-схема: альтернативный процесс 23"/>
          <p:cNvSpPr/>
          <p:nvPr/>
        </p:nvSpPr>
        <p:spPr>
          <a:xfrm>
            <a:off x="869288" y="4825938"/>
            <a:ext cx="2595027" cy="432048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Визуализация</a:t>
            </a:r>
          </a:p>
        </p:txBody>
      </p:sp>
      <p:sp>
        <p:nvSpPr>
          <p:cNvPr id="25" name="Блок-схема: альтернативный процесс 24"/>
          <p:cNvSpPr/>
          <p:nvPr/>
        </p:nvSpPr>
        <p:spPr>
          <a:xfrm>
            <a:off x="838637" y="3423223"/>
            <a:ext cx="2620052" cy="432048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Управление вниманием</a:t>
            </a:r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>
            <a:off x="838637" y="2789223"/>
            <a:ext cx="2625678" cy="432048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Регуляция дыхания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Группа 43008"/>
          <p:cNvGrpSpPr>
            <a:grpSpLocks/>
          </p:cNvGrpSpPr>
          <p:nvPr/>
        </p:nvGrpSpPr>
        <p:grpSpPr bwMode="auto">
          <a:xfrm>
            <a:off x="1258888" y="549275"/>
            <a:ext cx="7561262" cy="6048375"/>
            <a:chOff x="1259632" y="188640"/>
            <a:chExt cx="7560841" cy="6048672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2339752" y="188640"/>
              <a:ext cx="5400600" cy="72008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Саморегуляция</a:t>
              </a:r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психофизиологического состояния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1259632" y="1124744"/>
              <a:ext cx="3096344" cy="57606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Психическая </a:t>
              </a:r>
              <a:r>
                <a:rPr lang="ru-RU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саморегуляция</a:t>
              </a:r>
              <a:endPara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4860032" y="1124744"/>
              <a:ext cx="3960440" cy="57606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Рефлекторная, физиологическая </a:t>
              </a:r>
              <a:r>
                <a:rPr lang="ru-RU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саморегуляция</a:t>
              </a:r>
              <a:endPara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619671" y="1916832"/>
              <a:ext cx="2744153" cy="57606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 состоянии бодрствования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619671" y="4413389"/>
              <a:ext cx="2744153" cy="57606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 состоянии аутогенной тренировки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907704" y="2708920"/>
              <a:ext cx="2456120" cy="576064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Пассивное, нецеленаправленное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907704" y="3501008"/>
              <a:ext cx="2456120" cy="576064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Активное, целенаправленное</a:t>
              </a:r>
            </a:p>
          </p:txBody>
        </p:sp>
        <p:cxnSp>
          <p:nvCxnSpPr>
            <p:cNvPr id="11" name="Прямая соединительная линия 10"/>
            <p:cNvCxnSpPr/>
            <p:nvPr/>
          </p:nvCxnSpPr>
          <p:spPr>
            <a:xfrm>
              <a:off x="1619974" y="2492216"/>
              <a:ext cx="0" cy="1297051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1619974" y="2997066"/>
              <a:ext cx="287322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1619974" y="3789267"/>
              <a:ext cx="287322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1259632" y="1701602"/>
              <a:ext cx="0" cy="3000522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259632" y="4702125"/>
              <a:ext cx="360342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259632" y="2204864"/>
              <a:ext cx="360342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Прямоугольник 20"/>
            <p:cNvSpPr/>
            <p:nvPr/>
          </p:nvSpPr>
          <p:spPr>
            <a:xfrm>
              <a:off x="5235694" y="1916832"/>
              <a:ext cx="3584779" cy="57606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Дыхательные упражнения</a:t>
              </a: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5235694" y="2625050"/>
              <a:ext cx="3584779" cy="57606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Самомассаж</a:t>
              </a: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5235694" y="3429000"/>
              <a:ext cx="3584779" cy="57606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Физические упражнения</a:t>
              </a: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5235694" y="4265712"/>
              <a:ext cx="3584779" cy="57606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Приемы рефлексотерапии</a:t>
              </a: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5557967" y="5085184"/>
              <a:ext cx="3262506" cy="432048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Линейно-точечный массаж</a:t>
              </a: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5557967" y="5805264"/>
              <a:ext cx="3262506" cy="432048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Точечный массаж</a:t>
              </a: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5269434" y="4868820"/>
              <a:ext cx="0" cy="1152582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5269434" y="5229201"/>
              <a:ext cx="288909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5269434" y="6021401"/>
              <a:ext cx="288909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4875756" y="1701602"/>
              <a:ext cx="0" cy="2852877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4875756" y="2204864"/>
              <a:ext cx="360342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4875756" y="2912924"/>
              <a:ext cx="360342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4875756" y="3717826"/>
              <a:ext cx="360342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4875756" y="4554479"/>
              <a:ext cx="360342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115616" y="5877272"/>
            <a:ext cx="4320480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ru-RU" b="1" dirty="0"/>
              <a:t>6. Давайте людям почувствовать их значительность и делайте это искренне.</a:t>
            </a:r>
            <a:r>
              <a:rPr lang="ru-RU" altLang="ru-RU" dirty="0"/>
              <a:t> 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547664" y="260648"/>
            <a:ext cx="6552728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Шесть способов расположить людей к себе </a:t>
            </a:r>
            <a:endParaRPr lang="ru-RU" alt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90" name="Picture 6" descr="https://zarrayon.ru/local/images/zaradm/bizness_jpg_1504520497.jpg"/>
          <p:cNvPicPr>
            <a:picLocks noChangeAspect="1" noChangeArrowheads="1"/>
          </p:cNvPicPr>
          <p:nvPr/>
        </p:nvPicPr>
        <p:blipFill>
          <a:blip r:embed="rId2" cstate="print"/>
          <a:srcRect l="7889" t="3895" r="5161" b="10930"/>
          <a:stretch>
            <a:fillRect/>
          </a:stretch>
        </p:blipFill>
        <p:spPr bwMode="auto">
          <a:xfrm>
            <a:off x="6012160" y="4173566"/>
            <a:ext cx="3131840" cy="2684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123728" y="1052736"/>
            <a:ext cx="54006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altLang="ru-RU" b="1" dirty="0"/>
              <a:t>1. Проявляйте искренний интерес к другим людям.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23928" y="1700808"/>
            <a:ext cx="196566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altLang="ru-RU" b="1" dirty="0"/>
              <a:t>2. Улыбайтесь.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331640" y="2492896"/>
            <a:ext cx="734481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altLang="ru-RU" b="1" dirty="0"/>
              <a:t>3. Помните, что для человека звук его имени является самым сладким и самым важным.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67744" y="3501008"/>
            <a:ext cx="5472608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altLang="ru-RU" b="1" dirty="0"/>
              <a:t>4. Будьте хорошим слушателем. Поощряйте других рассказывать Вам о себе.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15616" y="4653136"/>
            <a:ext cx="4248472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altLang="ru-RU" b="1" dirty="0"/>
              <a:t>5. Ведите разговор в круге интересов Вашего собеседника.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259632" y="116632"/>
            <a:ext cx="7488832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2400" b="1" dirty="0"/>
              <a:t>Десять способов изменить человека, не нанося ему обиды и не возбуждая негодования</a:t>
            </a:r>
            <a:endParaRPr lang="ru-RU" altLang="ru-RU" sz="2400" dirty="0"/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115616" y="6093296"/>
            <a:ext cx="7920880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ru-RU" altLang="ru-RU" b="1" dirty="0"/>
              <a:t>10. Критика бесполезна так как человек вынужден обороняться, чтобы не терять свое лицо.</a:t>
            </a:r>
            <a:r>
              <a:rPr lang="ru-RU" altLang="ru-RU" dirty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1052736"/>
            <a:ext cx="792088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altLang="ru-RU" b="1" dirty="0"/>
              <a:t>1. Начинайте с похвалы и искреннего признания достоинства человека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1484784"/>
            <a:ext cx="792088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altLang="ru-RU" b="1" dirty="0"/>
              <a:t>2. Обращая внимание людей на их ошибки, делайте это в косвенной форме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1916832"/>
            <a:ext cx="792088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altLang="ru-RU" b="1" dirty="0"/>
              <a:t>3. Прежде чем критиковать других, скажите о своих собственных ошибках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2348880"/>
            <a:ext cx="792088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altLang="ru-RU" b="1" dirty="0"/>
              <a:t>4. Задавайте вопросы вместо того, чтобы отдавать приказы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15616" y="2780928"/>
            <a:ext cx="792088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altLang="ru-RU" b="1" dirty="0"/>
              <a:t>5. Дайте человеку возможность сохранить свое лицо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15616" y="3212976"/>
            <a:ext cx="792088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altLang="ru-RU" b="1" dirty="0"/>
              <a:t>6. Хвалите каждый, даже скромный успех человека и будьте при этом искренни и щедры в похвалах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115616" y="3933056"/>
            <a:ext cx="792088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altLang="ru-RU" b="1" dirty="0"/>
              <a:t>7. Создавайте человеку доброе имя, чтобы он стал жить в соответствии с ним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115616" y="4653136"/>
            <a:ext cx="792088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altLang="ru-RU" b="1" dirty="0"/>
              <a:t>8. Пользуйтесь поощрениями, сделайте так, чтобы недостатки, которые Вы хотите исправить в человеке, выглядели легко исправимыми, а дело, которыми Вы его хотите увлечь, легко выполнимым.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115616" y="5661248"/>
            <a:ext cx="792088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altLang="ru-RU" b="1" dirty="0"/>
              <a:t>9. Делайте так, чтобы людям было приятно исполнять то, что Вы хотите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187624" y="188913"/>
            <a:ext cx="7705551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Двенадцать способов склонять людей </a:t>
            </a:r>
            <a:b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своей точке зрения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115616" y="1124744"/>
            <a:ext cx="7776863" cy="258532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ru-RU" altLang="ru-RU" b="1" dirty="0"/>
              <a:t>1. Единственный способ добиться наилучшего результата в споре - это уклониться от спора. </a:t>
            </a:r>
            <a:br>
              <a:rPr lang="ru-RU" altLang="ru-RU" b="1" dirty="0"/>
            </a:br>
            <a:r>
              <a:rPr lang="ru-RU" altLang="ru-RU" b="1" dirty="0"/>
              <a:t>2. Проявляйте уважение к мнению другого. Никогда не говорите человеку, что он не прав. </a:t>
            </a:r>
            <a:br>
              <a:rPr lang="ru-RU" altLang="ru-RU" b="1" dirty="0"/>
            </a:br>
            <a:r>
              <a:rPr lang="ru-RU" altLang="ru-RU" b="1" dirty="0"/>
              <a:t>3. Если Вы не правы, признайте это сразу и чистосердечно. </a:t>
            </a:r>
            <a:br>
              <a:rPr lang="ru-RU" altLang="ru-RU" b="1" dirty="0"/>
            </a:br>
            <a:r>
              <a:rPr lang="ru-RU" altLang="ru-RU" b="1" dirty="0"/>
              <a:t>4. Вначале проявите свое дружеское отношение. </a:t>
            </a:r>
            <a:br>
              <a:rPr lang="ru-RU" altLang="ru-RU" b="1" dirty="0"/>
            </a:br>
            <a:r>
              <a:rPr lang="ru-RU" altLang="ru-RU" b="1" dirty="0"/>
              <a:t>5. Пусть Ваш собеседник с самого начала будет вынужден отвечать Вам "да", "</a:t>
            </a:r>
            <a:r>
              <a:rPr lang="ru-RU" altLang="ru-RU" b="1" dirty="0" err="1"/>
              <a:t>да</a:t>
            </a:r>
            <a:r>
              <a:rPr lang="ru-RU" altLang="ru-RU" b="1" dirty="0"/>
              <a:t>" </a:t>
            </a:r>
            <a:br>
              <a:rPr lang="ru-RU" altLang="ru-RU" b="1" dirty="0"/>
            </a:br>
            <a:r>
              <a:rPr lang="ru-RU" altLang="ru-RU" b="1" dirty="0"/>
              <a:t>6. Дайте собеседнику возможность выговориться. </a:t>
            </a:r>
            <a:endParaRPr lang="ru-RU" alt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4509120"/>
            <a:ext cx="4752528" cy="23083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altLang="ru-RU" b="1" dirty="0"/>
              <a:t>9. Проявляйте сочувствие к мыслям и желаниям других. </a:t>
            </a:r>
            <a:br>
              <a:rPr lang="ru-RU" altLang="ru-RU" b="1" dirty="0"/>
            </a:br>
            <a:r>
              <a:rPr lang="ru-RU" altLang="ru-RU" b="1" dirty="0"/>
              <a:t>10. Взывайте к благородным побуждениям. </a:t>
            </a:r>
            <a:br>
              <a:rPr lang="ru-RU" altLang="ru-RU" b="1" dirty="0"/>
            </a:br>
            <a:r>
              <a:rPr lang="ru-RU" altLang="ru-RU" b="1" dirty="0"/>
              <a:t>11. Придавайте своим идеям наглядность, инсценируйте их. </a:t>
            </a:r>
            <a:br>
              <a:rPr lang="ru-RU" altLang="ru-RU" b="1" dirty="0"/>
            </a:br>
            <a:r>
              <a:rPr lang="ru-RU" altLang="ru-RU" b="1" dirty="0"/>
              <a:t>12. Бросайте вызов если хотите склонить мужественных людей с характером к своей точке зрения.</a:t>
            </a:r>
            <a:r>
              <a:rPr lang="ru-RU" altLang="ru-RU" dirty="0"/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3790781"/>
            <a:ext cx="7776864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altLang="ru-RU" b="1" dirty="0"/>
              <a:t>7. Пусть Ваш собеседник почувствует, что идея принадлежит ему самому. </a:t>
            </a:r>
            <a:br>
              <a:rPr lang="ru-RU" altLang="ru-RU" b="1" dirty="0"/>
            </a:br>
            <a:r>
              <a:rPr lang="ru-RU" altLang="ru-RU" b="1" dirty="0"/>
              <a:t>8. Честно попытайтесь увидеть вещи с точки зрения другого. </a:t>
            </a:r>
            <a:endParaRPr lang="ru-RU" dirty="0"/>
          </a:p>
        </p:txBody>
      </p:sp>
      <p:pic>
        <p:nvPicPr>
          <p:cNvPr id="54286" name="Picture 6" descr="http://chasingalion.com/images/group_session_1600_clr.png"/>
          <p:cNvPicPr>
            <a:picLocks noChangeAspect="1" noChangeArrowheads="1"/>
          </p:cNvPicPr>
          <p:nvPr/>
        </p:nvPicPr>
        <p:blipFill>
          <a:blip r:embed="rId2" cstate="print"/>
          <a:srcRect l="6737" t="4024" r="9061"/>
          <a:stretch>
            <a:fillRect/>
          </a:stretch>
        </p:blipFill>
        <p:spPr bwMode="auto">
          <a:xfrm>
            <a:off x="5543550" y="4292600"/>
            <a:ext cx="360045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5619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>
                    <a:satMod val="130000"/>
                  </a:schemeClr>
                </a:solidFill>
              </a:rPr>
              <a:t>Источник:</a:t>
            </a:r>
            <a:endParaRPr lang="ru-RU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55299" name="Содержимое 2"/>
          <p:cNvSpPr>
            <a:spLocks noGrp="1"/>
          </p:cNvSpPr>
          <p:nvPr>
            <p:ph idx="1"/>
          </p:nvPr>
        </p:nvSpPr>
        <p:spPr>
          <a:xfrm>
            <a:off x="1116013" y="836613"/>
            <a:ext cx="7848600" cy="4800600"/>
          </a:xfrm>
        </p:spPr>
        <p:txBody>
          <a:bodyPr/>
          <a:lstStyle/>
          <a:p>
            <a:pPr marL="595313" indent="-514350" eaLnBrk="1" hangingPunct="1">
              <a:buFont typeface="Gill Sans MT" pitchFamily="34" charset="0"/>
              <a:buAutoNum type="arabicPeriod"/>
            </a:pPr>
            <a:r>
              <a:rPr lang="ru-RU" altLang="ru-RU" sz="1600" smtClean="0"/>
              <a:t> Что такое конфликт: понятие, виды, структура: </a:t>
            </a:r>
            <a:r>
              <a:rPr lang="ru-RU" altLang="ru-RU" sz="1600" smtClean="0">
                <a:hlinkClick r:id="rId2"/>
              </a:rPr>
              <a:t>http://gopsy.ru/otnoshenija/ssory/konflikty/chto-takoe-konflikt.html</a:t>
            </a:r>
            <a:r>
              <a:rPr lang="ru-RU" altLang="ru-RU" sz="1600" smtClean="0"/>
              <a:t>  </a:t>
            </a:r>
          </a:p>
          <a:p>
            <a:pPr marL="595313" indent="-514350" eaLnBrk="1" hangingPunct="1">
              <a:buFont typeface="Gill Sans MT" pitchFamily="34" charset="0"/>
              <a:buAutoNum type="arabicPeriod"/>
            </a:pPr>
            <a:r>
              <a:rPr lang="ru-RU" altLang="ru-RU" sz="1600" smtClean="0"/>
              <a:t>Конфликтогены или как вести себя в конфликте: </a:t>
            </a:r>
            <a:r>
              <a:rPr lang="ru-RU" altLang="ru-RU" sz="1600" smtClean="0">
                <a:hlinkClick r:id="rId3"/>
              </a:rPr>
              <a:t>http://www.top-personal.ru/issue.html?1772</a:t>
            </a:r>
            <a:endParaRPr lang="ru-RU" altLang="ru-RU" sz="1600" smtClean="0"/>
          </a:p>
          <a:p>
            <a:pPr marL="595313" indent="-514350" eaLnBrk="1" hangingPunct="1">
              <a:buFont typeface="Gill Sans MT" pitchFamily="34" charset="0"/>
              <a:buAutoNum type="arabicPeriod"/>
            </a:pPr>
            <a:r>
              <a:rPr lang="ru-RU" altLang="ru-RU" sz="1600" smtClean="0"/>
              <a:t>Как научиться понимать других людей? </a:t>
            </a:r>
            <a:r>
              <a:rPr lang="ru-RU" altLang="ru-RU" sz="1600" u="sng" smtClean="0">
                <a:hlinkClick r:id="rId4"/>
              </a:rPr>
              <a:t>http://ways4you.ru/nlp-dlya-zhizni/kak-nauchit-sya-ponimat-drugih-lyudej.html#ixzz59KPMoKtN</a:t>
            </a:r>
            <a:endParaRPr lang="ru-RU" altLang="ru-RU" sz="1600" u="sng" smtClean="0"/>
          </a:p>
          <a:p>
            <a:pPr marL="595313" indent="-514350" eaLnBrk="1" hangingPunct="1">
              <a:buFont typeface="Gill Sans MT" pitchFamily="34" charset="0"/>
              <a:buAutoNum type="arabicPeriod"/>
            </a:pPr>
            <a:r>
              <a:rPr lang="ru-RU" altLang="ru-RU" sz="1600" smtClean="0"/>
              <a:t>Емельянов С.М. Практикум по конфликтологии. 2-е изд., допол. и перераб. — СПб.: Питер, 2004. — 400 с.</a:t>
            </a:r>
          </a:p>
          <a:p>
            <a:pPr marL="595313" indent="-514350" eaLnBrk="1" hangingPunct="1">
              <a:buFont typeface="Gill Sans MT" pitchFamily="34" charset="0"/>
              <a:buAutoNum type="arabicPeriod"/>
            </a:pPr>
            <a:r>
              <a:rPr lang="ru-RU" altLang="ru-RU" sz="1600" smtClean="0"/>
              <a:t>Косолапова Н.В. Безопасность жизнедеятельности. Практикум: учеб. пособие для учреждений нач. проф. образования / Н.В. Косолапова, Н. А. Прокопенко, Е. А. Побежимова. - М. : Издательский центр «Академия»</a:t>
            </a:r>
            <a:r>
              <a:rPr lang="en-US" altLang="ru-RU" sz="1600" smtClean="0"/>
              <a:t>, </a:t>
            </a:r>
            <a:r>
              <a:rPr lang="en-US" altLang="ru-RU" sz="1600" smtClean="0">
                <a:latin typeface="Corbel" pitchFamily="34" charset="0"/>
              </a:rPr>
              <a:t>2013, - l44c</a:t>
            </a:r>
            <a:r>
              <a:rPr lang="ru-RU" altLang="ru-RU" sz="1600" smtClean="0"/>
              <a:t>.</a:t>
            </a:r>
          </a:p>
          <a:p>
            <a:pPr marL="595313" indent="-514350" eaLnBrk="1" hangingPunct="1">
              <a:buFont typeface="Gill Sans MT" pitchFamily="34" charset="0"/>
              <a:buAutoNum type="arabicPeriod"/>
            </a:pPr>
            <a:r>
              <a:rPr lang="ru-RU" altLang="ru-RU" sz="1600" smtClean="0"/>
              <a:t>Методические рекомендации приемы психологической саморегуляции Часть 1 Методы и приемы саморегуляции, выполняемые самостоятельно москва, 2006 Часть 1 данных методических рекомендаций «Методы и приемы саморегуляции, выполняемые самостоятельно»</a:t>
            </a:r>
          </a:p>
          <a:p>
            <a:pPr marL="595313" indent="-514350" eaLnBrk="1" hangingPunct="1">
              <a:buFont typeface="Gill Sans MT" pitchFamily="34" charset="0"/>
              <a:buAutoNum type="arabicPeriod"/>
            </a:pPr>
            <a:r>
              <a:rPr lang="ru-RU" altLang="ru-RU" sz="1600" smtClean="0"/>
              <a:t>Волков Б.С. Конфликтология: учебное пособие / Б.С. Волков, Н.В. Волкова : под ред. Б.С. Волкова. — М.: КНОРУС, 2016. — 356 с.</a:t>
            </a:r>
          </a:p>
          <a:p>
            <a:pPr marL="595313" indent="-514350" eaLnBrk="1" hangingPunct="1">
              <a:buFont typeface="Gill Sans MT" pitchFamily="34" charset="0"/>
              <a:buAutoNum type="arabicPeriod"/>
            </a:pPr>
            <a:endParaRPr lang="ru-RU" altLang="ru-RU" sz="1600" smtClean="0"/>
          </a:p>
          <a:p>
            <a:pPr marL="595313" indent="-514350" eaLnBrk="1" hangingPunct="1">
              <a:buFont typeface="Gill Sans MT" pitchFamily="34" charset="0"/>
              <a:buAutoNum type="arabicPeriod"/>
            </a:pPr>
            <a:endParaRPr lang="ru-RU" altLang="ru-RU" sz="1600" smtClean="0"/>
          </a:p>
          <a:p>
            <a:pPr marL="595313" indent="-514350" eaLnBrk="1" hangingPunct="1">
              <a:buFont typeface="Gill Sans MT" pitchFamily="34" charset="0"/>
              <a:buAutoNum type="arabicPeriod"/>
            </a:pPr>
            <a:endParaRPr lang="ru-RU" altLang="ru-RU" sz="1600" smtClean="0"/>
          </a:p>
          <a:p>
            <a:pPr marL="595313" indent="-514350" eaLnBrk="1" hangingPunct="1">
              <a:buFont typeface="Gill Sans MT" pitchFamily="34" charset="0"/>
              <a:buAutoNum type="arabicPeriod"/>
            </a:pPr>
            <a:endParaRPr lang="ru-RU" altLang="ru-RU" sz="1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29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 cstate="print"/>
          <a:srcRect r="21152"/>
          <a:stretch>
            <a:fillRect/>
          </a:stretch>
        </p:blipFill>
        <p:spPr bwMode="auto">
          <a:xfrm>
            <a:off x="1042988" y="260350"/>
            <a:ext cx="7962900" cy="630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228184" y="1391569"/>
            <a:ext cx="2478991" cy="31700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Конфликт, </a:t>
            </a:r>
            <a:b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 айсберг: </a:t>
            </a:r>
            <a:b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его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поверхностная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часть имеет глубинные мотивы, которые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являются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внутренними причинами конфликтной ситуации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75856" y="1196752"/>
            <a:ext cx="87161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Повод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775558" y="3413247"/>
            <a:ext cx="187220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Истинная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причина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2627784" y="2561425"/>
            <a:ext cx="5874618" cy="288032"/>
          </a:xfrm>
        </p:spPr>
        <p:txBody>
          <a:bodyPr>
            <a:normAutofit fontScale="90000"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13315" name="Объект 2"/>
          <p:cNvSpPr>
            <a:spLocks noGrp="1"/>
          </p:cNvSpPr>
          <p:nvPr>
            <p:ph idx="1"/>
          </p:nvPr>
        </p:nvSpPr>
        <p:spPr>
          <a:xfrm>
            <a:off x="2627784" y="2852936"/>
            <a:ext cx="4761366" cy="1944216"/>
          </a:xfrm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548680"/>
            <a:ext cx="4905382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Структурные элементы конфликта</a:t>
            </a:r>
          </a:p>
        </p:txBody>
      </p:sp>
      <p:pic>
        <p:nvPicPr>
          <p:cNvPr id="133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163" y="1628775"/>
            <a:ext cx="778192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450" y="188913"/>
            <a:ext cx="7497763" cy="7064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tx2">
                    <a:satMod val="130000"/>
                  </a:schemeClr>
                </a:solidFill>
              </a:rPr>
              <a:t>Структура конфликтов</a:t>
            </a:r>
            <a:endParaRPr lang="ru-RU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640" y="980728"/>
            <a:ext cx="7344816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/>
              <a:t>Структурой</a:t>
            </a:r>
            <a:r>
              <a:rPr lang="ru-RU" sz="2000" dirty="0"/>
              <a:t> конфликта  является совокупность устойчивых связей, которые обеспечивают его целостность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83768" y="1844824"/>
            <a:ext cx="6192688" cy="11079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/>
              <a:t>Участники</a:t>
            </a:r>
            <a:r>
              <a:rPr lang="ru-RU" sz="1600" dirty="0"/>
              <a:t> конфликта. </a:t>
            </a:r>
            <a:br>
              <a:rPr lang="ru-RU" sz="1600" dirty="0"/>
            </a:br>
            <a:r>
              <a:rPr lang="ru-RU" sz="1600" dirty="0"/>
              <a:t>В эту категорию входят все лица, так или иначе принимающие участие в конфликте. Информационные модели у всех категорий участников.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83768" y="3059862"/>
            <a:ext cx="6192688" cy="86177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/>
              <a:t>Предмет</a:t>
            </a:r>
            <a:r>
              <a:rPr lang="ru-RU" sz="1600" dirty="0"/>
              <a:t>: </a:t>
            </a:r>
            <a:br>
              <a:rPr lang="ru-RU" sz="1600" dirty="0"/>
            </a:br>
            <a:r>
              <a:rPr lang="ru-RU" sz="1600" dirty="0"/>
              <a:t>проблема в основе конфликта, при этом она может быть </a:t>
            </a:r>
            <a:br>
              <a:rPr lang="ru-RU" sz="1600" dirty="0"/>
            </a:br>
            <a:r>
              <a:rPr lang="ru-RU" sz="1600" dirty="0"/>
              <a:t>как объективно существующей, так и субъективно представленной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83768" y="4077072"/>
            <a:ext cx="6192688" cy="11079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/>
              <a:t>Объект</a:t>
            </a:r>
            <a:r>
              <a:rPr lang="ru-RU" sz="1600" dirty="0"/>
              <a:t>: </a:t>
            </a:r>
            <a:br>
              <a:rPr lang="ru-RU" sz="1600" dirty="0"/>
            </a:br>
            <a:r>
              <a:rPr lang="ru-RU" sz="1600" dirty="0"/>
              <a:t>повод конфликтной ситуации. Когда он оказывается </a:t>
            </a:r>
            <a:br>
              <a:rPr lang="ru-RU" sz="1600" dirty="0"/>
            </a:br>
            <a:r>
              <a:rPr lang="ru-RU" sz="1600" dirty="0"/>
              <a:t>на пересечении интересов, возникает непосредственно конфликтная ситуация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83768" y="5301208"/>
            <a:ext cx="6192688" cy="13542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/>
              <a:t>Микросреда, макросреда</a:t>
            </a:r>
            <a:r>
              <a:rPr lang="ru-RU" sz="1600" dirty="0"/>
              <a:t>. </a:t>
            </a:r>
            <a:br>
              <a:rPr lang="ru-RU" sz="1600" dirty="0"/>
            </a:br>
            <a:r>
              <a:rPr lang="ru-RU" sz="1600" dirty="0"/>
              <a:t>Все условия системы, в которой находятся участники конфликта, которые позволяют сделать правильный вывод о причинах, течении конфликта и не выделять его в отдельное явление, а воспринимать как часть социальной ситуации</a:t>
            </a:r>
          </a:p>
        </p:txBody>
      </p:sp>
      <p:cxnSp>
        <p:nvCxnSpPr>
          <p:cNvPr id="14" name="Прямая соединительная линия 13"/>
          <p:cNvCxnSpPr>
            <a:endCxn id="15" idx="1"/>
          </p:cNvCxnSpPr>
          <p:nvPr/>
        </p:nvCxnSpPr>
        <p:spPr>
          <a:xfrm>
            <a:off x="1908175" y="1700213"/>
            <a:ext cx="0" cy="25574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Левая фигурная скобка 14"/>
          <p:cNvSpPr/>
          <p:nvPr/>
        </p:nvSpPr>
        <p:spPr>
          <a:xfrm>
            <a:off x="1908175" y="2205038"/>
            <a:ext cx="576263" cy="4103687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7624" y="332656"/>
            <a:ext cx="7632848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Возникновение конфликта и оценка ситуации </a:t>
            </a:r>
            <a:b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конфликтной</a:t>
            </a:r>
          </a:p>
        </p:txBody>
      </p:sp>
      <p:pic>
        <p:nvPicPr>
          <p:cNvPr id="1536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7288" y="1628775"/>
            <a:ext cx="7813675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25" y="4652963"/>
            <a:ext cx="8143875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s://frontlinemanagementexperts.files.wordpress.com/2015/05/gary-tremolada-conflict-management-trainer-facilitatora.png"/>
          <p:cNvPicPr>
            <a:picLocks noChangeAspect="1" noChangeArrowheads="1"/>
          </p:cNvPicPr>
          <p:nvPr/>
        </p:nvPicPr>
        <p:blipFill>
          <a:blip r:embed="rId2" cstate="print"/>
          <a:srcRect l="3670" r="4575" b="10628"/>
          <a:stretch>
            <a:fillRect/>
          </a:stretch>
        </p:blipFill>
        <p:spPr bwMode="auto">
          <a:xfrm flipH="1">
            <a:off x="971600" y="4392488"/>
            <a:ext cx="4094986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835696" y="836712"/>
            <a:ext cx="691276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основании сфер проявления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27784" y="1556792"/>
            <a:ext cx="6192688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b="1" dirty="0"/>
              <a:t>политические</a:t>
            </a:r>
            <a:r>
              <a:rPr lang="ru-RU" dirty="0"/>
              <a:t>: борьба за власть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27784" y="2132856"/>
            <a:ext cx="6192688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b="1" dirty="0"/>
              <a:t>социальные</a:t>
            </a:r>
            <a:r>
              <a:rPr lang="ru-RU" dirty="0"/>
              <a:t>: противоречия в отношениях между людьми и группами, которые характеризуются усилением интересов — забастовки рабочих, пикеты и т.п.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27784" y="3284984"/>
            <a:ext cx="6192688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b="1" dirty="0"/>
              <a:t>экономические</a:t>
            </a:r>
            <a:r>
              <a:rPr lang="ru-RU" dirty="0"/>
              <a:t>: в основе конфликта лежат противоречия экономических интересов, борьба за льготы, ресурсы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27784" y="4077072"/>
            <a:ext cx="6192688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b="1" dirty="0"/>
              <a:t>организационные</a:t>
            </a:r>
            <a:r>
              <a:rPr lang="ru-RU" dirty="0"/>
              <a:t>: в основе конфликтов, как правило, регламентирование обязанностей как следствие иерархической структуры в организации</a:t>
            </a:r>
          </a:p>
        </p:txBody>
      </p:sp>
      <p:sp>
        <p:nvSpPr>
          <p:cNvPr id="9" name="Левая фигурная скобка 8"/>
          <p:cNvSpPr/>
          <p:nvPr/>
        </p:nvSpPr>
        <p:spPr>
          <a:xfrm>
            <a:off x="2124075" y="1773238"/>
            <a:ext cx="503238" cy="2951162"/>
          </a:xfrm>
          <a:prstGeom prst="leftBrac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1" name="Прямая соединительная линия 10"/>
          <p:cNvCxnSpPr>
            <a:endCxn id="9" idx="1"/>
          </p:cNvCxnSpPr>
          <p:nvPr/>
        </p:nvCxnSpPr>
        <p:spPr>
          <a:xfrm>
            <a:off x="2124075" y="1341438"/>
            <a:ext cx="0" cy="1908175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"/>
          <p:cNvSpPr txBox="1">
            <a:spLocks/>
          </p:cNvSpPr>
          <p:nvPr/>
        </p:nvSpPr>
        <p:spPr>
          <a:xfrm>
            <a:off x="1187450" y="188913"/>
            <a:ext cx="7497763" cy="7064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Виды конфликтов</a:t>
            </a:r>
            <a:endParaRPr lang="ru-RU" sz="3600" b="1" dirty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2147</TotalTime>
  <Words>2565</Words>
  <Application>Microsoft Office PowerPoint</Application>
  <PresentationFormat>Экран (4:3)</PresentationFormat>
  <Paragraphs>285</Paragraphs>
  <Slides>47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6" baseType="lpstr">
      <vt:lpstr>Arial</vt:lpstr>
      <vt:lpstr>Calibri</vt:lpstr>
      <vt:lpstr>Corbel</vt:lpstr>
      <vt:lpstr>Gill Sans MT</vt:lpstr>
      <vt:lpstr>Times New Roman</vt:lpstr>
      <vt:lpstr>Verdana</vt:lpstr>
      <vt:lpstr>Wingdings</vt:lpstr>
      <vt:lpstr>Wingdings 2</vt:lpstr>
      <vt:lpstr>Солнцестояние</vt:lpstr>
      <vt:lpstr>ИЗУЧЕНИЕ СПОСОБОВ БЕСКОНФЛИКТНОГО ОБЩЕНИЯ  И САМОРЕГУЛЯЦИИ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конфликтов</vt:lpstr>
      <vt:lpstr>Презентация PowerPoint</vt:lpstr>
      <vt:lpstr>Презентация PowerPoint</vt:lpstr>
      <vt:lpstr>Виды конфликтов</vt:lpstr>
      <vt:lpstr>Виды конфликтов</vt:lpstr>
      <vt:lpstr>Виды конфликтов</vt:lpstr>
      <vt:lpstr>Виды конфликтов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"Три фигурки" (индийская притча)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Igor</dc:creator>
  <cp:lastModifiedBy>Пользователь Windows</cp:lastModifiedBy>
  <cp:revision>114</cp:revision>
  <cp:lastPrinted>2018-03-10T07:36:12Z</cp:lastPrinted>
  <dcterms:created xsi:type="dcterms:W3CDTF">2013-11-20T16:44:46Z</dcterms:created>
  <dcterms:modified xsi:type="dcterms:W3CDTF">2021-03-24T17:13:16Z</dcterms:modified>
</cp:coreProperties>
</file>