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9D5F-3570-4D4F-B88A-9007B3BC9AB5}" type="datetimeFigureOut">
              <a:rPr lang="ru-RU" smtClean="0"/>
              <a:pPr/>
              <a:t>21.09.2018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50F71-2114-4C10-B6DB-CCB95212DC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9D5F-3570-4D4F-B88A-9007B3BC9AB5}" type="datetimeFigureOut">
              <a:rPr lang="ru-RU" smtClean="0"/>
              <a:pPr/>
              <a:t>21.09.2018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50F71-2114-4C10-B6DB-CCB95212DC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9D5F-3570-4D4F-B88A-9007B3BC9AB5}" type="datetimeFigureOut">
              <a:rPr lang="ru-RU" smtClean="0"/>
              <a:pPr/>
              <a:t>21.09.2018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50F71-2114-4C10-B6DB-CCB95212DC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9D5F-3570-4D4F-B88A-9007B3BC9AB5}" type="datetimeFigureOut">
              <a:rPr lang="ru-RU" smtClean="0"/>
              <a:pPr/>
              <a:t>21.09.2018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50F71-2114-4C10-B6DB-CCB95212DC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9D5F-3570-4D4F-B88A-9007B3BC9AB5}" type="datetimeFigureOut">
              <a:rPr lang="ru-RU" smtClean="0"/>
              <a:pPr/>
              <a:t>21.09.2018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50F71-2114-4C10-B6DB-CCB95212DC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9D5F-3570-4D4F-B88A-9007B3BC9AB5}" type="datetimeFigureOut">
              <a:rPr lang="ru-RU" smtClean="0"/>
              <a:pPr/>
              <a:t>21.09.2018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50F71-2114-4C10-B6DB-CCB95212DC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9D5F-3570-4D4F-B88A-9007B3BC9AB5}" type="datetimeFigureOut">
              <a:rPr lang="ru-RU" smtClean="0"/>
              <a:pPr/>
              <a:t>21.09.2018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50F71-2114-4C10-B6DB-CCB95212DC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9D5F-3570-4D4F-B88A-9007B3BC9AB5}" type="datetimeFigureOut">
              <a:rPr lang="ru-RU" smtClean="0"/>
              <a:pPr/>
              <a:t>21.09.2018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50F71-2114-4C10-B6DB-CCB95212DC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9D5F-3570-4D4F-B88A-9007B3BC9AB5}" type="datetimeFigureOut">
              <a:rPr lang="ru-RU" smtClean="0"/>
              <a:pPr/>
              <a:t>21.09.2018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50F71-2114-4C10-B6DB-CCB95212DC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9D5F-3570-4D4F-B88A-9007B3BC9AB5}" type="datetimeFigureOut">
              <a:rPr lang="ru-RU" smtClean="0"/>
              <a:pPr/>
              <a:t>21.09.2018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50F71-2114-4C10-B6DB-CCB95212DC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9D5F-3570-4D4F-B88A-9007B3BC9AB5}" type="datetimeFigureOut">
              <a:rPr lang="ru-RU" smtClean="0"/>
              <a:pPr/>
              <a:t>21.09.2018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50F71-2114-4C10-B6DB-CCB95212DC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89D5F-3570-4D4F-B88A-9007B3BC9AB5}" type="datetimeFigureOut">
              <a:rPr lang="ru-RU" smtClean="0"/>
              <a:pPr/>
              <a:t>21.09.2018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50F71-2114-4C10-B6DB-CCB95212DC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file:///C:\Users\&#1043;&#1072;&#1083;&#1080;&#1085;&#1072;%20&#1048;&#1074;&#1072;&#1085;&#1086;&#1074;&#1085;&#1072;\Pictures\&#1048;&#1079;&#1086;&#1073;&#1088;&#1072;&#1078;&#1077;&#1085;&#1080;&#1103;\&#1088;&#1080;&#1089;&#1086;&#1074;&#1072;&#1085;&#1080;&#1077;\5d02c8a3193e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file:///C:\Users\&#1043;&#1072;&#1083;&#1080;&#1085;&#1072;%20&#1048;&#1074;&#1072;&#1085;&#1086;&#1074;&#1085;&#1072;\Pictures\&#1048;&#1079;&#1086;&#1073;&#1088;&#1072;&#1078;&#1077;&#1085;&#1080;&#1103;\&#1096;&#1072;&#1073;&#1083;&#1086;&#1085;&#1099;%20&#1088;&#1072;&#1084;&#1086;&#1082;\ornament_10_small.pn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file:///C:\Users\&#1043;&#1072;&#1083;&#1080;&#1085;&#1072;%20&#1048;&#1074;&#1072;&#1085;&#1086;&#1074;&#1085;&#1072;\Pictures\&#1048;&#1079;&#1086;&#1073;&#1088;&#1072;&#1078;&#1077;&#1085;&#1080;&#1103;\&#1096;&#1072;&#1073;&#1083;&#1086;&#1085;&#1099;%20&#1088;&#1072;&#1084;&#1086;&#1082;\ornament_10_small.p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file:///C:\Users\&#1043;&#1072;&#1083;&#1080;&#1085;&#1072;%20&#1048;&#1074;&#1072;&#1085;&#1086;&#1074;&#1085;&#1072;\Pictures\&#1048;&#1079;&#1086;&#1073;&#1088;&#1072;&#1078;&#1077;&#1085;&#1080;&#1103;\&#1096;&#1072;&#1073;&#1083;&#1086;&#1085;&#1099;%20&#1088;&#1072;&#1084;&#1086;&#1082;\ornament_10_small.p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file:///C:\Users\&#1043;&#1072;&#1083;&#1080;&#1085;&#1072;%20&#1048;&#1074;&#1072;&#1085;&#1086;&#1074;&#1085;&#1072;\Pictures\&#1048;&#1079;&#1086;&#1073;&#1088;&#1072;&#1078;&#1077;&#1085;&#1080;&#1103;\&#1096;&#1072;&#1073;&#1083;&#1086;&#1085;&#1099;%20&#1088;&#1072;&#1084;&#1086;&#1082;\ornament_10_small.p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file:///C:\Users\&#1043;&#1072;&#1083;&#1080;&#1085;&#1072;%20&#1048;&#1074;&#1072;&#1085;&#1086;&#1074;&#1085;&#1072;\Pictures\&#1048;&#1079;&#1086;&#1073;&#1088;&#1072;&#1078;&#1077;&#1085;&#1080;&#1103;\&#1096;&#1072;&#1073;&#1083;&#1086;&#1085;&#1099;%20&#1088;&#1072;&#1084;&#1086;&#1082;\ornament_10_small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file:///C:\Users\&#1043;&#1072;&#1083;&#1080;&#1085;&#1072;%20&#1048;&#1074;&#1072;&#1085;&#1086;&#1074;&#1085;&#1072;\Pictures\&#1048;&#1079;&#1086;&#1073;&#1088;&#1072;&#1078;&#1077;&#1085;&#1080;&#1103;\&#1088;&#1080;&#1089;&#1086;&#1074;&#1072;&#1085;&#1080;&#1077;\5d02c8a3193e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file:///C:\Users\&#1043;&#1072;&#1083;&#1080;&#1085;&#1072;%20&#1048;&#1074;&#1072;&#1085;&#1086;&#1074;&#1085;&#1072;\Pictures\&#1048;&#1079;&#1086;&#1073;&#1088;&#1072;&#1078;&#1077;&#1085;&#1080;&#1103;\&#1096;&#1072;&#1073;&#1083;&#1086;&#1085;&#1099;%20&#1088;&#1072;&#1084;&#1086;&#1082;\ornament_10_small.png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&#1043;&#1072;&#1083;&#1080;&#1085;&#1072;%20&#1048;&#1074;&#1072;&#1085;&#1086;&#1074;&#1085;&#1072;\Pictures\&#1048;&#1079;&#1086;&#1073;&#1088;&#1072;&#1078;&#1077;&#1085;&#1080;&#1103;\&#1088;&#1080;&#1089;&#1086;&#1074;&#1072;&#1085;&#1080;&#1077;\5d02c8a3193e.png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file:///C:\Users\&#1043;&#1072;&#1083;&#1080;&#1085;&#1072;%20&#1048;&#1074;&#1072;&#1085;&#1086;&#1074;&#1085;&#1072;\Downloads\DSC02397.JPG" TargetMode="External"/><Relationship Id="rId5" Type="http://schemas.openxmlformats.org/officeDocument/2006/relationships/image" Target="../media/image7.jpeg"/><Relationship Id="rId4" Type="http://schemas.openxmlformats.org/officeDocument/2006/relationships/image" Target="file:///C:\Users\&#1043;&#1072;&#1083;&#1080;&#1085;&#1072;%20&#1048;&#1074;&#1072;&#1085;&#1086;&#1074;&#1085;&#1072;\Pictures\&#1048;&#1079;&#1086;&#1073;&#1088;&#1072;&#1078;&#1077;&#1085;&#1080;&#1103;\&#1096;&#1072;&#1073;&#1083;&#1086;&#1085;&#1099;%20&#1088;&#1072;&#1084;&#1086;&#1082;\ornament_10_small.png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&#1043;&#1072;&#1083;&#1080;&#1085;&#1072;%20&#1048;&#1074;&#1072;&#1085;&#1086;&#1074;&#1085;&#1072;\Pictures\&#1048;&#1079;&#1086;&#1073;&#1088;&#1072;&#1078;&#1077;&#1085;&#1080;&#1103;\&#1088;&#1080;&#1089;&#1086;&#1074;&#1072;&#1085;&#1080;&#1077;\5d02c8a3193e.png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file:///C:\Users\&#1043;&#1072;&#1083;&#1080;&#1085;&#1072;%20&#1048;&#1074;&#1072;&#1085;&#1086;&#1074;&#1085;&#1072;\Downloads\DSC02398.JPG" TargetMode="External"/><Relationship Id="rId5" Type="http://schemas.openxmlformats.org/officeDocument/2006/relationships/image" Target="../media/image8.jpeg"/><Relationship Id="rId4" Type="http://schemas.openxmlformats.org/officeDocument/2006/relationships/image" Target="file:///C:\Users\&#1043;&#1072;&#1083;&#1080;&#1085;&#1072;%20&#1048;&#1074;&#1072;&#1085;&#1086;&#1074;&#1085;&#1072;\Pictures\&#1048;&#1079;&#1086;&#1073;&#1088;&#1072;&#1078;&#1077;&#1085;&#1080;&#1103;\&#1096;&#1072;&#1073;&#1083;&#1086;&#1085;&#1099;%20&#1088;&#1072;&#1084;&#1086;&#1082;\ornament_10_small.png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&#1043;&#1072;&#1083;&#1080;&#1085;&#1072;%20&#1048;&#1074;&#1072;&#1085;&#1086;&#1074;&#1085;&#1072;\Pictures\&#1048;&#1079;&#1086;&#1073;&#1088;&#1072;&#1078;&#1077;&#1085;&#1080;&#1103;\&#1088;&#1080;&#1089;&#1086;&#1074;&#1072;&#1085;&#1080;&#1077;\5d02c8a3193e.png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file:///C:\Users\&#1043;&#1072;&#1083;&#1080;&#1085;&#1072;%20&#1048;&#1074;&#1072;&#1085;&#1086;&#1074;&#1085;&#1072;\Downloads\DSC02399.JPG" TargetMode="External"/><Relationship Id="rId5" Type="http://schemas.openxmlformats.org/officeDocument/2006/relationships/image" Target="../media/image9.jpeg"/><Relationship Id="rId4" Type="http://schemas.openxmlformats.org/officeDocument/2006/relationships/image" Target="file:///C:\Users\&#1043;&#1072;&#1083;&#1080;&#1085;&#1072;%20&#1048;&#1074;&#1072;&#1085;&#1086;&#1074;&#1085;&#1072;\Pictures\&#1048;&#1079;&#1086;&#1073;&#1088;&#1072;&#1078;&#1077;&#1085;&#1080;&#1103;\&#1096;&#1072;&#1073;&#1083;&#1086;&#1085;&#1099;%20&#1088;&#1072;&#1084;&#1086;&#1082;\ornament_10_small.png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&#1043;&#1072;&#1083;&#1080;&#1085;&#1072;%20&#1048;&#1074;&#1072;&#1085;&#1086;&#1074;&#1085;&#1072;\Pictures\&#1048;&#1079;&#1086;&#1073;&#1088;&#1072;&#1078;&#1077;&#1085;&#1080;&#1103;\&#1088;&#1080;&#1089;&#1086;&#1074;&#1072;&#1085;&#1080;&#1077;\5d02c8a3193e.png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file:///C:\Users\&#1043;&#1072;&#1083;&#1080;&#1085;&#1072;%20&#1048;&#1074;&#1072;&#1085;&#1086;&#1074;&#1085;&#1072;\Downloads\DSC02400.JPG" TargetMode="External"/><Relationship Id="rId5" Type="http://schemas.openxmlformats.org/officeDocument/2006/relationships/image" Target="../media/image10.jpeg"/><Relationship Id="rId4" Type="http://schemas.openxmlformats.org/officeDocument/2006/relationships/image" Target="file:///C:\Users\&#1043;&#1072;&#1083;&#1080;&#1085;&#1072;%20&#1048;&#1074;&#1072;&#1085;&#1086;&#1074;&#1085;&#1072;\Pictures\&#1048;&#1079;&#1086;&#1073;&#1088;&#1072;&#1078;&#1077;&#1085;&#1080;&#1103;\&#1096;&#1072;&#1073;&#1083;&#1086;&#1085;&#1099;%20&#1088;&#1072;&#1084;&#1086;&#1082;\ornament_10_small.png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&#1043;&#1072;&#1083;&#1080;&#1085;&#1072;%20&#1048;&#1074;&#1072;&#1085;&#1086;&#1074;&#1085;&#1072;\Pictures\&#1048;&#1079;&#1086;&#1073;&#1088;&#1072;&#1078;&#1077;&#1085;&#1080;&#1103;\&#1088;&#1080;&#1089;&#1086;&#1074;&#1072;&#1085;&#1080;&#1077;\5d02c8a3193e.png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file:///C:\Users\&#1043;&#1072;&#1083;&#1080;&#1085;&#1072;%20&#1048;&#1074;&#1072;&#1085;&#1086;&#1074;&#1085;&#1072;\Downloads\DSC02402.JPG" TargetMode="External"/><Relationship Id="rId5" Type="http://schemas.openxmlformats.org/officeDocument/2006/relationships/image" Target="../media/image11.jpeg"/><Relationship Id="rId4" Type="http://schemas.openxmlformats.org/officeDocument/2006/relationships/image" Target="file:///C:\Users\&#1043;&#1072;&#1083;&#1080;&#1085;&#1072;%20&#1048;&#1074;&#1072;&#1085;&#1086;&#1074;&#1085;&#1072;\Pictures\&#1048;&#1079;&#1086;&#1073;&#1088;&#1072;&#1078;&#1077;&#1085;&#1080;&#1103;\&#1096;&#1072;&#1073;&#1083;&#1086;&#1085;&#1099;%20&#1088;&#1072;&#1084;&#1086;&#1082;\ornament_10_small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file:///C:\Users\&#1043;&#1072;&#1083;&#1080;&#1085;&#1072;%20&#1048;&#1074;&#1072;&#1085;&#1086;&#1074;&#1085;&#1072;\Pictures\&#1048;&#1079;&#1086;&#1073;&#1088;&#1072;&#1078;&#1077;&#1085;&#1080;&#1103;\&#1096;&#1072;&#1073;&#1083;&#1086;&#1085;&#1099;%20&#1088;&#1072;&#1084;&#1086;&#1082;\ornament_10_small.png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&#1043;&#1072;&#1083;&#1080;&#1085;&#1072;%20&#1048;&#1074;&#1072;&#1085;&#1086;&#1074;&#1085;&#1072;\Pictures\&#1048;&#1079;&#1086;&#1073;&#1088;&#1072;&#1078;&#1077;&#1085;&#1080;&#1103;\&#1088;&#1080;&#1089;&#1086;&#1074;&#1072;&#1085;&#1080;&#1077;\5d02c8a3193e.png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file:///C:\Users\&#1043;&#1072;&#1083;&#1080;&#1085;&#1072;%20&#1048;&#1074;&#1072;&#1085;&#1086;&#1074;&#1085;&#1072;\Downloads\DSC02403.JPG" TargetMode="External"/><Relationship Id="rId5" Type="http://schemas.openxmlformats.org/officeDocument/2006/relationships/image" Target="../media/image12.jpeg"/><Relationship Id="rId4" Type="http://schemas.openxmlformats.org/officeDocument/2006/relationships/image" Target="file:///C:\Users\&#1043;&#1072;&#1083;&#1080;&#1085;&#1072;%20&#1048;&#1074;&#1072;&#1085;&#1086;&#1074;&#1085;&#1072;\Pictures\&#1048;&#1079;&#1086;&#1073;&#1088;&#1072;&#1078;&#1077;&#1085;&#1080;&#1103;\&#1096;&#1072;&#1073;&#1083;&#1086;&#1085;&#1099;%20&#1088;&#1072;&#1084;&#1086;&#1082;\ornament_10_small.png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&#1043;&#1072;&#1083;&#1080;&#1085;&#1072;%20&#1048;&#1074;&#1072;&#1085;&#1086;&#1074;&#1085;&#1072;\Pictures\&#1048;&#1079;&#1086;&#1073;&#1088;&#1072;&#1078;&#1077;&#1085;&#1080;&#1103;\&#1088;&#1080;&#1089;&#1086;&#1074;&#1072;&#1085;&#1080;&#1077;\5d02c8a3193e.png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file:///C:\Users\&#1043;&#1072;&#1083;&#1080;&#1085;&#1072;%20&#1048;&#1074;&#1072;&#1085;&#1086;&#1074;&#1085;&#1072;\Downloads\DSC02404.JPG" TargetMode="External"/><Relationship Id="rId5" Type="http://schemas.openxmlformats.org/officeDocument/2006/relationships/image" Target="../media/image13.jpeg"/><Relationship Id="rId4" Type="http://schemas.openxmlformats.org/officeDocument/2006/relationships/image" Target="file:///C:\Users\&#1043;&#1072;&#1083;&#1080;&#1085;&#1072;%20&#1048;&#1074;&#1072;&#1085;&#1086;&#1074;&#1085;&#1072;\Pictures\&#1048;&#1079;&#1086;&#1073;&#1088;&#1072;&#1078;&#1077;&#1085;&#1080;&#1103;\&#1096;&#1072;&#1073;&#1083;&#1086;&#1085;&#1099;%20&#1088;&#1072;&#1084;&#1086;&#1082;\ornament_10_small.pn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file:///C:\Users\&#1043;&#1072;&#1083;&#1080;&#1085;&#1072;%20&#1048;&#1074;&#1072;&#1085;&#1086;&#1074;&#1085;&#1072;\Pictures\&#1048;&#1079;&#1086;&#1073;&#1088;&#1072;&#1078;&#1077;&#1085;&#1080;&#1103;\&#1088;&#1080;&#1089;&#1086;&#1074;&#1072;&#1085;&#1080;&#1077;\5d02c8a3193e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4.jpeg"/><Relationship Id="rId4" Type="http://schemas.openxmlformats.org/officeDocument/2006/relationships/image" Target="file:///C:\Users\&#1043;&#1072;&#1083;&#1080;&#1085;&#1072;%20&#1048;&#1074;&#1072;&#1085;&#1086;&#1074;&#1085;&#1072;\Pictures\&#1048;&#1079;&#1086;&#1073;&#1088;&#1072;&#1078;&#1077;&#1085;&#1080;&#1103;\&#1096;&#1072;&#1073;&#1083;&#1086;&#1085;&#1099;%20&#1088;&#1072;&#1084;&#1086;&#1082;\ornament_10_small.pn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file:///C:\Users\&#1043;&#1072;&#1083;&#1080;&#1085;&#1072;%20&#1048;&#1074;&#1072;&#1085;&#1086;&#1074;&#1085;&#1072;\Pictures\&#1048;&#1079;&#1086;&#1073;&#1088;&#1072;&#1078;&#1077;&#1085;&#1080;&#1103;\&#1096;&#1072;&#1073;&#1083;&#1086;&#1085;&#1099;%20&#1088;&#1072;&#1084;&#1086;&#1082;\ornament_10_small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file:///C:\Users\&#1043;&#1072;&#1083;&#1080;&#1085;&#1072;%20&#1048;&#1074;&#1072;&#1085;&#1086;&#1074;&#1085;&#1072;\Pictures\&#1048;&#1079;&#1086;&#1073;&#1088;&#1072;&#1078;&#1077;&#1085;&#1080;&#1103;\&#1096;&#1072;&#1073;&#1083;&#1086;&#1085;&#1099;%20&#1088;&#1072;&#1084;&#1086;&#1082;\ornament_10_small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file:///C:\Users\&#1043;&#1072;&#1083;&#1080;&#1085;&#1072;%20&#1048;&#1074;&#1072;&#1085;&#1086;&#1074;&#1085;&#1072;\Pictures\&#1048;&#1079;&#1086;&#1073;&#1088;&#1072;&#1078;&#1077;&#1085;&#1080;&#1103;\&#1096;&#1072;&#1073;&#1083;&#1086;&#1085;&#1099;%20&#1088;&#1072;&#1084;&#1086;&#1082;\ornament_10_small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file:///C:\Users\&#1043;&#1072;&#1083;&#1080;&#1085;&#1072;%20&#1048;&#1074;&#1072;&#1085;&#1086;&#1074;&#1085;&#1072;\Pictures\&#1048;&#1079;&#1086;&#1073;&#1088;&#1072;&#1078;&#1077;&#1085;&#1080;&#1103;\&#1096;&#1072;&#1073;&#1083;&#1086;&#1085;&#1099;%20&#1088;&#1072;&#1084;&#1086;&#1082;\ornament_10_small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file:///C:\Users\&#1043;&#1072;&#1083;&#1080;&#1085;&#1072;%20&#1048;&#1074;&#1072;&#1085;&#1086;&#1074;&#1085;&#1072;\Pictures\&#1048;&#1079;&#1086;&#1073;&#1088;&#1072;&#1078;&#1077;&#1085;&#1080;&#1103;\&#1096;&#1072;&#1073;&#1083;&#1086;&#1085;&#1099;%20&#1088;&#1072;&#1084;&#1086;&#1082;\ornament_10_small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file:///C:\Users\&#1043;&#1072;&#1083;&#1080;&#1085;&#1072;%20&#1048;&#1074;&#1072;&#1085;&#1086;&#1074;&#1085;&#1072;\Pictures\&#1048;&#1079;&#1086;&#1073;&#1088;&#1072;&#1078;&#1077;&#1085;&#1080;&#1103;\&#1096;&#1072;&#1073;&#1083;&#1086;&#1085;&#1099;%20&#1088;&#1072;&#1084;&#1086;&#1082;\ornament_10_small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file:///C:\Users\&#1043;&#1072;&#1083;&#1080;&#1085;&#1072;%20&#1048;&#1074;&#1072;&#1085;&#1086;&#1074;&#1085;&#1072;\Pictures\&#1048;&#1079;&#1086;&#1073;&#1088;&#1072;&#1078;&#1077;&#1085;&#1080;&#1103;\&#1096;&#1072;&#1073;&#1083;&#1086;&#1085;&#1099;%20&#1088;&#1072;&#1084;&#1086;&#1082;\ornament_10_small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file:///C:\Users\&#1043;&#1072;&#1083;&#1080;&#1085;&#1072;%20&#1048;&#1074;&#1072;&#1085;&#1086;&#1074;&#1085;&#1072;\Pictures\&#1048;&#1079;&#1086;&#1073;&#1088;&#1072;&#1078;&#1077;&#1085;&#1080;&#1103;\&#1096;&#1072;&#1073;&#1083;&#1086;&#1085;&#1099;%20&#1088;&#1072;&#1084;&#1086;&#1082;\ornament_10_small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irodaPr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ornament_10_small.png" descr="C:\Users\Галина Ивановна\Pictures\Изображения\шаблоны рамок\ornament_10_small.png"/>
          <p:cNvPicPr>
            <a:picLocks noChangeAspect="1"/>
          </p:cNvPicPr>
          <p:nvPr/>
        </p:nvPicPr>
        <p:blipFill>
          <a:blip r:embed="rId3" r:link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1844824"/>
            <a:ext cx="7560840" cy="352084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Творческий проект</a:t>
            </a:r>
          </a:p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 экологии и изобразительной</a:t>
            </a:r>
          </a:p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деятельности</a:t>
            </a:r>
          </a:p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использованием</a:t>
            </a:r>
            <a:r>
              <a:rPr lang="ru-RU" sz="2000" b="1" i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нового метода сторителлинг</a:t>
            </a:r>
          </a:p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подготовительной группе</a:t>
            </a:r>
          </a:p>
          <a:p>
            <a:pPr algn="ctr"/>
            <a:r>
              <a:rPr lang="ru-RU" sz="2000" b="1" i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«Создание картины на конверт – доске </a:t>
            </a:r>
            <a:endParaRPr lang="ru-RU" sz="2000" b="1" i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 </a:t>
            </a:r>
            <a:r>
              <a:rPr lang="ru-RU" sz="2000" b="1" i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рассказу « Прогулка в горы Крыма»</a:t>
            </a:r>
            <a:endParaRPr lang="ru-RU" sz="20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b="1" i="1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 </a:t>
            </a:r>
            <a:endParaRPr lang="ru-RU" dirty="0">
              <a:ln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620688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Муниципальное бюджетное  дошкольное образовательное учреждение города Керчи Республики Крым «Детский сад комбинированного вида №55 «Хрусталик»</a:t>
            </a:r>
          </a:p>
          <a:p>
            <a:endParaRPr lang="ru-RU" dirty="0"/>
          </a:p>
        </p:txBody>
      </p:sp>
      <p:pic>
        <p:nvPicPr>
          <p:cNvPr id="8" name="Рисунок 7" descr="image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68760"/>
            <a:ext cx="2699792" cy="1942331"/>
          </a:xfrm>
          <a:prstGeom prst="rect">
            <a:avLst/>
          </a:prstGeom>
        </p:spPr>
      </p:pic>
      <p:pic>
        <p:nvPicPr>
          <p:cNvPr id="9" name="Рисунок 8" descr="C:\Users\Галина Ивановна\Pictures\Изображения\рисование\5d02c8a3193e.png"/>
          <p:cNvPicPr/>
          <p:nvPr/>
        </p:nvPicPr>
        <p:blipFill>
          <a:blip r:embed="rId6" r:link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tretch>
            <a:fillRect/>
          </a:stretch>
        </p:blipFill>
        <p:spPr>
          <a:xfrm>
            <a:off x="1043608" y="4127773"/>
            <a:ext cx="2624758" cy="27302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32040" y="5380672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Автор: </a:t>
            </a:r>
            <a:r>
              <a:rPr lang="ru-RU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Соларева Г. И</a:t>
            </a:r>
            <a:r>
              <a:rPr lang="ru-RU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г. Керчь</a:t>
            </a:r>
          </a:p>
          <a:p>
            <a:pPr algn="ctr"/>
            <a:r>
              <a:rPr lang="ru-RU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2017г.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irodaPr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rnament_10_small.png" descr="C:\Users\Галина Ивановна\Pictures\Изображения\шаблоны рамок\ornament_10_small.png"/>
          <p:cNvPicPr>
            <a:picLocks noChangeAspect="1"/>
          </p:cNvPicPr>
          <p:nvPr/>
        </p:nvPicPr>
        <p:blipFill>
          <a:blip r:embed="rId3" r:link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1225689"/>
            <a:ext cx="73448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этап - практический:  </a:t>
            </a:r>
            <a:r>
              <a:rPr lang="ru-RU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собственно познавательно – творческий.</a:t>
            </a:r>
          </a:p>
          <a:p>
            <a:r>
              <a:rPr lang="ru-RU" u="sng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1.Беседа познавательного характера  «Путешествуем по  горам  Крыма».</a:t>
            </a:r>
            <a:endParaRPr lang="ru-RU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u="sng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Цель:</a:t>
            </a:r>
            <a:r>
              <a:rPr lang="ru-RU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выявить знания детей о природных зонах родного края (горы, леса, степи, побережья морей Черного и Азовского); познакомить с горными массивами Крыма; известными горными вершинами (Демерджи, Чатыр- Даг, Аю-Даг и др.); горными реками и водопадами; природными горными заповедниками (Опукский заповедник и др.); побуждать делиться впечатлениями из личного опыта посещения гор Крыма.</a:t>
            </a:r>
          </a:p>
          <a:p>
            <a:r>
              <a:rPr lang="ru-RU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r>
              <a:rPr lang="ru-RU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ru-RU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u="sng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Просмотр презентации «Горы Крыма  и заповедники».</a:t>
            </a:r>
            <a:endParaRPr lang="ru-RU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u="sng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Цель:</a:t>
            </a:r>
            <a:r>
              <a:rPr lang="ru-RU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помочь визуально</a:t>
            </a:r>
            <a:r>
              <a:rPr lang="ru-RU" u="sng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увидеть и осмыслить полученные знания по теме. Поощрять желание выражать свои мысли, ощущения и эмоции в процессе обсуждения просмотренной презентации</a:t>
            </a:r>
            <a:r>
              <a:rPr lang="ru-RU" dirty="0" smtClean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</a:t>
            </a:r>
            <a:r>
              <a:rPr lang="ru-RU" u="sng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Беседы «Растения горного Крыма», «Каких животных и птиц мы встретим в крымских горах»</a:t>
            </a:r>
            <a:endParaRPr lang="ru-RU" dirty="0" smtClean="0">
              <a:ln w="1841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u="sng" dirty="0" smtClean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Цель:</a:t>
            </a:r>
            <a:r>
              <a:rPr lang="ru-RU" dirty="0" smtClean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уточнить названия деревьев, кустарников, трав и цветов; представителей фауны: животных, птиц, змей, насекомых.</a:t>
            </a:r>
          </a:p>
          <a:p>
            <a:endParaRPr lang="ru-RU" dirty="0">
              <a:ln w="18415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2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tretch>
            <a:fillRect/>
          </a:stretch>
        </p:blipFill>
        <p:spPr>
          <a:xfrm>
            <a:off x="7506438" y="-19679"/>
            <a:ext cx="1637561" cy="1648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irodaPr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rnament_10_small.png" descr="C:\Users\Галина Ивановна\Pictures\Изображения\шаблоны рамок\ornament_10_small.png"/>
          <p:cNvPicPr>
            <a:picLocks noChangeAspect="1"/>
          </p:cNvPicPr>
          <p:nvPr/>
        </p:nvPicPr>
        <p:blipFill>
          <a:blip r:embed="rId3" r:link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1225689"/>
            <a:ext cx="75608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ru-RU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u="sng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Просмотр презентации «Красная  книга Крыма»  </a:t>
            </a:r>
            <a:endParaRPr lang="ru-RU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u="sng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Цель:</a:t>
            </a:r>
            <a:r>
              <a:rPr lang="ru-RU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познакомить с редкими и исчезающими видами  растений и животных, проживающих в Крыму; научить понимать взаимосвязь в природе, формировать  бережное отношение к ней, животным, птицам, насекомым; воспитывать  любовь к  природе родного края.</a:t>
            </a:r>
          </a:p>
          <a:p>
            <a:r>
              <a:rPr lang="ru-RU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5.</a:t>
            </a:r>
            <a:r>
              <a:rPr lang="ru-RU" u="sng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Беседа «Что такое метод  сторителлинг  </a:t>
            </a:r>
            <a:r>
              <a:rPr lang="ru-RU" u="sng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как с его помощью можно создать  изображение» </a:t>
            </a:r>
            <a:endParaRPr lang="ru-RU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u="sng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Цель:</a:t>
            </a:r>
            <a:r>
              <a:rPr lang="ru-RU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познакомить методом  сторителлинг; показать, как с помощью этого метода можно изображать полученные знания, используя различные виды  изобразительной деятельности</a:t>
            </a:r>
            <a:r>
              <a:rPr lang="ru-RU" dirty="0" smtClean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6.</a:t>
            </a:r>
            <a:r>
              <a:rPr lang="ru-RU" u="sng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Обсуждение и придумывание рассказа «Что гости Крыма увидели в наших горах?».</a:t>
            </a:r>
            <a:endParaRPr lang="ru-RU" dirty="0" smtClean="0">
              <a:ln w="1841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u="sng" dirty="0" smtClean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Цель:</a:t>
            </a:r>
            <a:r>
              <a:rPr lang="ru-RU" dirty="0" smtClean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обобщить знания детей о природе горного Крыма; активизировать словарь по теме; учить последовательно составлять рассказ и обсуждать, какие виды изобразительной деятельности можно использовать для композиционного раскрытия содержания рассказа; поиск выразительных способов и материалов для воплощения замысла.</a:t>
            </a:r>
          </a:p>
          <a:p>
            <a:endParaRPr lang="ru-RU" dirty="0">
              <a:ln w="18415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5" name="Рисунок 4" descr="2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tretch>
            <a:fillRect/>
          </a:stretch>
        </p:blipFill>
        <p:spPr>
          <a:xfrm>
            <a:off x="7236296" y="0"/>
            <a:ext cx="1701242" cy="1712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irodaPr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rnament_10_small.png" descr="C:\Users\Галина Ивановна\Pictures\Изображения\шаблоны рамок\ornament_10_small.png"/>
          <p:cNvPicPr>
            <a:picLocks noChangeAspect="1"/>
          </p:cNvPicPr>
          <p:nvPr/>
        </p:nvPicPr>
        <p:blipFill>
          <a:blip r:embed="rId3" r:link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2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tretch>
            <a:fillRect/>
          </a:stretch>
        </p:blipFill>
        <p:spPr>
          <a:xfrm>
            <a:off x="6804248" y="260648"/>
            <a:ext cx="1701242" cy="17125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1052736"/>
            <a:ext cx="756084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7.</a:t>
            </a:r>
            <a:r>
              <a:rPr lang="ru-RU" u="sng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Подготовка </a:t>
            </a:r>
            <a:r>
              <a:rPr lang="ru-RU" u="sng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макета гор на конверт – доске.</a:t>
            </a:r>
            <a:endParaRPr lang="ru-RU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u="sng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Цель: </a:t>
            </a:r>
            <a:r>
              <a:rPr lang="ru-RU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подготовить макет гор на конверт – доске </a:t>
            </a:r>
            <a:endParaRPr lang="ru-RU" dirty="0" smtClean="0">
              <a:ln w="18415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 smtClean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аппликативным </a:t>
            </a:r>
            <a:r>
              <a:rPr lang="ru-RU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способом (обрывание) и наклеивание </a:t>
            </a:r>
            <a:endParaRPr lang="ru-RU" dirty="0" smtClean="0">
              <a:ln w="18415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 smtClean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виде мозаики (2 -3 оттенка коричневого цвета).</a:t>
            </a:r>
          </a:p>
          <a:p>
            <a:pPr algn="just"/>
            <a:r>
              <a:rPr lang="ru-RU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8.</a:t>
            </a:r>
            <a:r>
              <a:rPr lang="ru-RU" u="sng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Создание коллективной картины на конверт – доске «Прогулка в горы Крыма»</a:t>
            </a:r>
            <a:endParaRPr lang="ru-RU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u="sng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Цель:</a:t>
            </a:r>
            <a:r>
              <a:rPr lang="ru-RU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учить создавать картину на конверт – доске; воплощать замысел, используя разные виды изобразительной деятельности (рисование, аппликация лепка) разнообразные способы и материалы (гуашевые краски, пастель, поролоновые штампы, нитки, ватные диски). Воспитывать коллективизм и доброжелательное отношение друг к другу</a:t>
            </a:r>
            <a:r>
              <a:rPr lang="ru-RU" dirty="0" smtClean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 smtClean="0">
              <a:ln w="18415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 </a:t>
            </a:r>
            <a:r>
              <a:rPr lang="ru-RU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этап - оценочный: </a:t>
            </a:r>
          </a:p>
          <a:p>
            <a:r>
              <a:rPr lang="ru-RU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Оформление материалов проекта: </a:t>
            </a:r>
          </a:p>
          <a:p>
            <a:pPr>
              <a:buFont typeface="Wingdings" pitchFamily="2" charset="2"/>
              <a:buChar char="q"/>
            </a:pPr>
            <a:r>
              <a:rPr lang="ru-RU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выставка картины в изостудии ДОУ;</a:t>
            </a:r>
          </a:p>
          <a:p>
            <a:pPr>
              <a:buFont typeface="Wingdings" pitchFamily="2" charset="2"/>
              <a:buChar char="q"/>
            </a:pPr>
            <a:r>
              <a:rPr lang="ru-RU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оформление </a:t>
            </a:r>
            <a:r>
              <a:rPr lang="ru-RU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паспорта проекта;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подготовка </a:t>
            </a:r>
            <a:r>
              <a:rPr lang="ru-RU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презентации проекта.</a:t>
            </a:r>
          </a:p>
          <a:p>
            <a:r>
              <a:rPr lang="ru-RU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b="1" dirty="0"/>
              <a:t> </a:t>
            </a:r>
            <a:endParaRPr lang="ru-RU" dirty="0"/>
          </a:p>
          <a:p>
            <a:pPr algn="just"/>
            <a:endParaRPr lang="ru-RU" dirty="0">
              <a:ln w="18415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irodaPr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rnament_10_small.png" descr="C:\Users\Галина Ивановна\Pictures\Изображения\шаблоны рамок\ornament_10_small.png"/>
          <p:cNvPicPr>
            <a:picLocks noChangeAspect="1"/>
          </p:cNvPicPr>
          <p:nvPr/>
        </p:nvPicPr>
        <p:blipFill>
          <a:blip r:embed="rId3" r:link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548680"/>
            <a:ext cx="748883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Результаты проекта:</a:t>
            </a:r>
          </a:p>
          <a:p>
            <a:r>
              <a:rPr lang="ru-RU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Результатом данного проекта, стала организация интересной, содержательной, значимой и экологической и изобразительной  деятельности детей с учетом развития личности, возрастных особенностей.</a:t>
            </a:r>
          </a:p>
          <a:p>
            <a:r>
              <a:rPr lang="ru-RU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ходе реализации проекта были достигнуты следующие результаты:</a:t>
            </a:r>
          </a:p>
          <a:p>
            <a:r>
              <a:rPr lang="ru-RU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Появился интерес объектам природы Крыма.</a:t>
            </a:r>
          </a:p>
          <a:p>
            <a:r>
              <a:rPr lang="ru-RU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2.Дети стали понимать взаимосвязь в природе, стали бережнее относиться к ней, животным, птицам, насекомым.</a:t>
            </a:r>
          </a:p>
          <a:p>
            <a:r>
              <a:rPr lang="ru-RU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Были сформированы элементарные экологические знания и культура поведения в природе</a:t>
            </a:r>
          </a:p>
          <a:p>
            <a:r>
              <a:rPr lang="ru-RU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4.Дети познакомились  с новым  методом  сторителлинг для создания изображения на  конверт – доске.</a:t>
            </a:r>
          </a:p>
          <a:p>
            <a:r>
              <a:rPr lang="ru-RU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5.Получили знания и навыки в создании картины по рассказу с использованием разных видов изобразительной деятельности и разнообразных способов и материалов.</a:t>
            </a:r>
          </a:p>
          <a:p>
            <a:r>
              <a:rPr lang="ru-RU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Проводимая работа достаточно эффективна, результативна и определяет направление дальнейшей работы и мероприятия экологической и эстетической направленности. </a:t>
            </a:r>
          </a:p>
          <a:p>
            <a:endParaRPr lang="ru-RU" dirty="0"/>
          </a:p>
        </p:txBody>
      </p:sp>
      <p:pic>
        <p:nvPicPr>
          <p:cNvPr id="5" name="Рисунок 4" descr="2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tretch>
            <a:fillRect/>
          </a:stretch>
        </p:blipFill>
        <p:spPr>
          <a:xfrm>
            <a:off x="7524328" y="0"/>
            <a:ext cx="1430622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irodaPr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rnament_10_small.png" descr="C:\Users\Галина Ивановна\Pictures\Изображения\шаблоны рамок\ornament_10_small.png"/>
          <p:cNvPicPr>
            <a:picLocks noChangeAspect="1"/>
          </p:cNvPicPr>
          <p:nvPr/>
        </p:nvPicPr>
        <p:blipFill>
          <a:blip r:embed="rId3" r:link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71600" y="620688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Этапы создания картины на конверт - доске</a:t>
            </a:r>
            <a:endParaRPr lang="ru-RU" sz="2400" b="1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DSC02396.JPG"/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tretch>
            <a:fillRect/>
          </a:stretch>
        </p:blipFill>
        <p:spPr>
          <a:xfrm>
            <a:off x="1835696" y="1196752"/>
            <a:ext cx="5761371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403648" y="5473005"/>
            <a:ext cx="6696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Подготовительный этап: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обсуждение содержания картины, изобразительных материалов и распределение исполнителей необходимых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видов изобразительной деятельности</a:t>
            </a:r>
          </a:p>
          <a:p>
            <a:r>
              <a:rPr lang="ru-RU" dirty="0"/>
              <a:t> 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1" name="Рисунок 10" descr="C:\Users\Галина Ивановна\Pictures\Изображения\рисование\5d02c8a3193e.png"/>
          <p:cNvPicPr/>
          <p:nvPr/>
        </p:nvPicPr>
        <p:blipFill>
          <a:blip r:embed="rId6" r:link="rId7" cstate="print">
            <a:lum bright="-30000" contrast="40000"/>
          </a:blip>
          <a:stretch>
            <a:fillRect/>
          </a:stretch>
        </p:blipFill>
        <p:spPr>
          <a:xfrm rot="1435177">
            <a:off x="485374" y="3529923"/>
            <a:ext cx="1971458" cy="1926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irodaPr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rnament_10_small.png" descr="C:\Users\Галина Ивановна\Pictures\Изображения\шаблоны рамок\ornament_10_small.png"/>
          <p:cNvPicPr>
            <a:picLocks noChangeAspect="1"/>
          </p:cNvPicPr>
          <p:nvPr/>
        </p:nvPicPr>
        <p:blipFill>
          <a:blip r:embed="rId3" r:link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DSC02397.JPG" descr="C:\Users\Галина Ивановна\Downloads\DSC02397.JPG"/>
          <p:cNvPicPr/>
          <p:nvPr/>
        </p:nvPicPr>
        <p:blipFill>
          <a:blip r:embed="rId5" r:link="rId6" cstate="print">
            <a:lum contrast="40000"/>
          </a:blip>
          <a:stretch>
            <a:fillRect/>
          </a:stretch>
        </p:blipFill>
        <p:spPr>
          <a:xfrm>
            <a:off x="2483768" y="692696"/>
            <a:ext cx="5687715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555776" y="5517232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Скручивание полосок бумажной салфетки для изображения речки и водопада.</a:t>
            </a:r>
          </a:p>
          <a:p>
            <a:endParaRPr lang="ru-RU" dirty="0"/>
          </a:p>
        </p:txBody>
      </p:sp>
      <p:pic>
        <p:nvPicPr>
          <p:cNvPr id="6" name="Рисунок 5" descr="C:\Users\Галина Ивановна\Pictures\Изображения\рисование\5d02c8a3193e.png"/>
          <p:cNvPicPr/>
          <p:nvPr/>
        </p:nvPicPr>
        <p:blipFill>
          <a:blip r:embed="rId7" r:link="rId8" cstate="print">
            <a:lum bright="-30000" contrast="40000"/>
          </a:blip>
          <a:stretch>
            <a:fillRect/>
          </a:stretch>
        </p:blipFill>
        <p:spPr>
          <a:xfrm rot="1435177">
            <a:off x="845414" y="4033979"/>
            <a:ext cx="1971458" cy="1926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irodaPr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rnament_10_small.png" descr="C:\Users\Галина Ивановна\Pictures\Изображения\шаблоны рамок\ornament_10_small.png"/>
          <p:cNvPicPr>
            <a:picLocks noChangeAspect="1"/>
          </p:cNvPicPr>
          <p:nvPr/>
        </p:nvPicPr>
        <p:blipFill>
          <a:blip r:embed="rId3" r:link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DSC02398.JPG" descr="C:\Users\Галина Ивановна\Downloads\DSC02398.JPG"/>
          <p:cNvPicPr/>
          <p:nvPr/>
        </p:nvPicPr>
        <p:blipFill>
          <a:blip r:embed="rId5" r:link="rId6" cstate="print"/>
          <a:stretch>
            <a:fillRect/>
          </a:stretch>
        </p:blipFill>
        <p:spPr>
          <a:xfrm>
            <a:off x="2195736" y="692696"/>
            <a:ext cx="6047755" cy="46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195736" y="5589240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Подготовка к лепке животного мира Крымских гор</a:t>
            </a:r>
          </a:p>
          <a:p>
            <a:endParaRPr lang="ru-RU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Users\Галина Ивановна\Pictures\Изображения\рисование\5d02c8a3193e.png"/>
          <p:cNvPicPr/>
          <p:nvPr/>
        </p:nvPicPr>
        <p:blipFill>
          <a:blip r:embed="rId7" r:link="rId8" cstate="print">
            <a:lum bright="-30000" contrast="40000"/>
          </a:blip>
          <a:stretch>
            <a:fillRect/>
          </a:stretch>
        </p:blipFill>
        <p:spPr>
          <a:xfrm rot="1435177">
            <a:off x="629390" y="3745947"/>
            <a:ext cx="1971458" cy="1926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irodaPr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rnament_10_small.png" descr="C:\Users\Галина Ивановна\Pictures\Изображения\шаблоны рамок\ornament_10_small.png"/>
          <p:cNvPicPr>
            <a:picLocks noChangeAspect="1"/>
          </p:cNvPicPr>
          <p:nvPr/>
        </p:nvPicPr>
        <p:blipFill>
          <a:blip r:embed="rId3" r:link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DSC02399.JPG" descr="C:\Users\Галина Ивановна\Downloads\DSC02399.JPG"/>
          <p:cNvPicPr/>
          <p:nvPr/>
        </p:nvPicPr>
        <p:blipFill>
          <a:blip r:embed="rId5" r:link="rId6" cstate="print">
            <a:lum bright="10000" contrast="40000"/>
          </a:blip>
          <a:stretch>
            <a:fillRect/>
          </a:stretch>
        </p:blipFill>
        <p:spPr>
          <a:xfrm>
            <a:off x="2339752" y="692696"/>
            <a:ext cx="5886594" cy="46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195736" y="5517232"/>
            <a:ext cx="60476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Лепим «камешки» для грота водопада и смешиваем гуашь для рисования кроны деревьев.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C:\Users\Галина Ивановна\Pictures\Изображения\рисование\5d02c8a3193e.png"/>
          <p:cNvPicPr/>
          <p:nvPr/>
        </p:nvPicPr>
        <p:blipFill>
          <a:blip r:embed="rId7" r:link="rId8" cstate="print">
            <a:lum bright="-30000" contrast="40000"/>
          </a:blip>
          <a:stretch>
            <a:fillRect/>
          </a:stretch>
        </p:blipFill>
        <p:spPr>
          <a:xfrm rot="1435177">
            <a:off x="845412" y="3673938"/>
            <a:ext cx="1971458" cy="1926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irodaPr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rnament_10_small.png" descr="C:\Users\Галина Ивановна\Pictures\Изображения\шаблоны рамок\ornament_10_small.png"/>
          <p:cNvPicPr>
            <a:picLocks noChangeAspect="1"/>
          </p:cNvPicPr>
          <p:nvPr/>
        </p:nvPicPr>
        <p:blipFill>
          <a:blip r:embed="rId3" r:link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DSC02400.JPG" descr="C:\Users\Галина Ивановна\Downloads\DSC02400.JPG"/>
          <p:cNvPicPr/>
          <p:nvPr/>
        </p:nvPicPr>
        <p:blipFill>
          <a:blip r:embed="rId5" r:link="rId6" cstate="print">
            <a:lum bright="10000" contrast="40000"/>
          </a:blip>
          <a:stretch>
            <a:fillRect/>
          </a:stretch>
        </p:blipFill>
        <p:spPr>
          <a:xfrm>
            <a:off x="2339752" y="692696"/>
            <a:ext cx="5831731" cy="46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339752" y="5517232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Выкладываем нитками море и рисуем пастелью ствол крымской сосны на скале</a:t>
            </a:r>
          </a:p>
        </p:txBody>
      </p:sp>
      <p:pic>
        <p:nvPicPr>
          <p:cNvPr id="6" name="Рисунок 5" descr="C:\Users\Галина Ивановна\Pictures\Изображения\рисование\5d02c8a3193e.png"/>
          <p:cNvPicPr/>
          <p:nvPr/>
        </p:nvPicPr>
        <p:blipFill>
          <a:blip r:embed="rId7" r:link="rId8" cstate="print">
            <a:lum bright="-30000" contrast="40000"/>
          </a:blip>
          <a:stretch>
            <a:fillRect/>
          </a:stretch>
        </p:blipFill>
        <p:spPr>
          <a:xfrm rot="1435177">
            <a:off x="773406" y="3745947"/>
            <a:ext cx="1971458" cy="1926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irodaPr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rnament_10_small.png" descr="C:\Users\Галина Ивановна\Pictures\Изображения\шаблоны рамок\ornament_10_small.png"/>
          <p:cNvPicPr>
            <a:picLocks noChangeAspect="1"/>
          </p:cNvPicPr>
          <p:nvPr/>
        </p:nvPicPr>
        <p:blipFill>
          <a:blip r:embed="rId3" r:link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DSC02402.JPG" descr="C:\Users\Галина Ивановна\Downloads\DSC02402.JPG"/>
          <p:cNvPicPr/>
          <p:nvPr/>
        </p:nvPicPr>
        <p:blipFill>
          <a:blip r:embed="rId5" r:link="rId6" cstate="print">
            <a:lum bright="10000" contrast="40000"/>
          </a:blip>
          <a:stretch>
            <a:fillRect/>
          </a:stretch>
        </p:blipFill>
        <p:spPr>
          <a:xfrm>
            <a:off x="2195736" y="692696"/>
            <a:ext cx="6023942" cy="46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691680" y="5445224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Создаем грот из пластилиновых «камней», приклеиваем из мелко нарезанных ниток хвою крымской сосне и продолжаем наклеивать море из ниток</a:t>
            </a:r>
          </a:p>
          <a:p>
            <a:endParaRPr lang="ru-RU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Users\Галина Ивановна\Pictures\Изображения\рисование\5d02c8a3193e.png"/>
          <p:cNvPicPr/>
          <p:nvPr/>
        </p:nvPicPr>
        <p:blipFill>
          <a:blip r:embed="rId7" r:link="rId8" cstate="print">
            <a:lum bright="-30000" contrast="40000"/>
          </a:blip>
          <a:stretch>
            <a:fillRect/>
          </a:stretch>
        </p:blipFill>
        <p:spPr>
          <a:xfrm rot="1435177">
            <a:off x="557383" y="3601931"/>
            <a:ext cx="1971458" cy="1926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irodaPr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rnament_10_small.png" descr="C:\Users\Галина Ивановна\Pictures\Изображения\шаблоны рамок\ornament_10_small.png"/>
          <p:cNvPicPr>
            <a:picLocks noChangeAspect="1"/>
          </p:cNvPicPr>
          <p:nvPr/>
        </p:nvPicPr>
        <p:blipFill>
          <a:blip r:embed="rId3" r:link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2" y="1988840"/>
            <a:ext cx="741682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АКТУАЛЬНОСТЬ ПРОЕКТА</a:t>
            </a:r>
          </a:p>
          <a:p>
            <a:endParaRPr lang="ru-RU" dirty="0" smtClean="0">
              <a:ln w="18415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dirty="0">
              <a:ln w="18415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 smtClean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ru-RU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Природа для нас - кладовая солнца с великими сокровищами... И охранять природу - значит охранять Родину»    М.М. Пришвин.</a:t>
            </a:r>
          </a:p>
          <a:p>
            <a:pPr algn="just"/>
            <a:r>
              <a:rPr lang="ru-RU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Актуальность проекта – экологическое воспитание и образование детей через изобразительную деятельность. </a:t>
            </a:r>
            <a:endParaRPr lang="ru-RU" dirty="0" smtClean="0">
              <a:ln w="18415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 smtClean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Экология </a:t>
            </a:r>
            <a:r>
              <a:rPr lang="ru-RU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чрезвычайно актуальная проблема настоящего времени: только экологическое мировоззрение, культура ныне живущих людей могут вывести планету и человечество из такого катастрофического состояния, в котором они прибывают сейчас. Участие детей в проекте  позволит максимально обогатить знания и представления воспитанников о природе родного края; позволит развить связную речь, творческие способности детей.</a:t>
            </a:r>
          </a:p>
        </p:txBody>
      </p:sp>
      <p:pic>
        <p:nvPicPr>
          <p:cNvPr id="6" name="Рисунок 5" descr="2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tretch>
            <a:fillRect/>
          </a:stretch>
        </p:blipFill>
        <p:spPr>
          <a:xfrm>
            <a:off x="6588224" y="548680"/>
            <a:ext cx="1701242" cy="1712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irodaPr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rnament_10_small.png" descr="C:\Users\Галина Ивановна\Pictures\Изображения\шаблоны рамок\ornament_10_small.png"/>
          <p:cNvPicPr>
            <a:picLocks noChangeAspect="1"/>
          </p:cNvPicPr>
          <p:nvPr/>
        </p:nvPicPr>
        <p:blipFill>
          <a:blip r:embed="rId3" r:link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DSC02403.JPG" descr="C:\Users\Галина Ивановна\Downloads\DSC02403.JPG"/>
          <p:cNvPicPr/>
          <p:nvPr/>
        </p:nvPicPr>
        <p:blipFill>
          <a:blip r:embed="rId5" r:link="rId6" cstate="print">
            <a:lum bright="10000" contrast="40000"/>
          </a:blip>
          <a:stretch>
            <a:fillRect/>
          </a:stretch>
        </p:blipFill>
        <p:spPr>
          <a:xfrm>
            <a:off x="2267744" y="692696"/>
            <a:ext cx="5932884" cy="46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267744" y="5445224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Наклеиваем стволы деревьев из цветной бумаги, заканчиваем изображение крымской сосны и грота. Лепим зайца, белку и змей</a:t>
            </a:r>
          </a:p>
          <a:p>
            <a:endParaRPr lang="ru-RU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Users\Галина Ивановна\Pictures\Изображения\рисование\5d02c8a3193e.png"/>
          <p:cNvPicPr/>
          <p:nvPr/>
        </p:nvPicPr>
        <p:blipFill>
          <a:blip r:embed="rId7" r:link="rId8" cstate="print">
            <a:lum bright="-30000" contrast="40000"/>
          </a:blip>
          <a:stretch>
            <a:fillRect/>
          </a:stretch>
        </p:blipFill>
        <p:spPr>
          <a:xfrm rot="1435177">
            <a:off x="701398" y="3889963"/>
            <a:ext cx="1971458" cy="1926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irodaPr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rnament_10_small.png" descr="C:\Users\Галина Ивановна\Pictures\Изображения\шаблоны рамок\ornament_10_small.png"/>
          <p:cNvPicPr>
            <a:picLocks noChangeAspect="1"/>
          </p:cNvPicPr>
          <p:nvPr/>
        </p:nvPicPr>
        <p:blipFill>
          <a:blip r:embed="rId3" r:link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DSC02404.JPG" descr="C:\Users\Галина Ивановна\Downloads\DSC02404.JPG"/>
          <p:cNvPicPr/>
          <p:nvPr/>
        </p:nvPicPr>
        <p:blipFill>
          <a:blip r:embed="rId5" r:link="rId6" cstate="print">
            <a:lum contrast="40000"/>
          </a:blip>
          <a:stretch>
            <a:fillRect/>
          </a:stretch>
        </p:blipFill>
        <p:spPr>
          <a:xfrm>
            <a:off x="2123728" y="692696"/>
            <a:ext cx="6124525" cy="46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627784" y="5589240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Рисуем кроны деревьев губчатым тампоном</a:t>
            </a:r>
          </a:p>
          <a:p>
            <a:endParaRPr lang="ru-RU" dirty="0"/>
          </a:p>
        </p:txBody>
      </p:sp>
      <p:pic>
        <p:nvPicPr>
          <p:cNvPr id="6" name="Рисунок 5" descr="C:\Users\Галина Ивановна\Pictures\Изображения\рисование\5d02c8a3193e.png"/>
          <p:cNvPicPr/>
          <p:nvPr/>
        </p:nvPicPr>
        <p:blipFill>
          <a:blip r:embed="rId7" r:link="rId8" cstate="print">
            <a:lum bright="-30000" contrast="40000"/>
          </a:blip>
          <a:stretch>
            <a:fillRect/>
          </a:stretch>
        </p:blipFill>
        <p:spPr>
          <a:xfrm rot="1435177">
            <a:off x="557383" y="4177995"/>
            <a:ext cx="1971458" cy="1926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irodaPr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rnament_10_small.png" descr="C:\Users\Галина Ивановна\Pictures\Изображения\шаблоны рамок\ornament_10_small.png"/>
          <p:cNvPicPr>
            <a:picLocks noChangeAspect="1"/>
          </p:cNvPicPr>
          <p:nvPr/>
        </p:nvPicPr>
        <p:blipFill>
          <a:blip r:embed="rId3" r:link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DSC02405.JPG"/>
          <p:cNvPicPr/>
          <p:nvPr/>
        </p:nvPicPr>
        <p:blipFill>
          <a:blip r:embed="rId5" cstate="print">
            <a:lum bright="10000" contrast="40000"/>
          </a:blip>
          <a:stretch>
            <a:fillRect/>
          </a:stretch>
        </p:blipFill>
        <p:spPr>
          <a:xfrm>
            <a:off x="1259632" y="692696"/>
            <a:ext cx="6768752" cy="48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259632" y="566124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Творческая группа детей из группы «Почемучки» </a:t>
            </a:r>
            <a:endParaRPr lang="ru-RU" b="1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картина, созданная их руками </a:t>
            </a:r>
          </a:p>
        </p:txBody>
      </p:sp>
      <p:pic>
        <p:nvPicPr>
          <p:cNvPr id="6" name="Рисунок 5" descr="C:\Users\Галина Ивановна\Pictures\Изображения\рисование\5d02c8a3193e.png"/>
          <p:cNvPicPr/>
          <p:nvPr/>
        </p:nvPicPr>
        <p:blipFill>
          <a:blip r:embed="rId6" r:link="rId7" cstate="print">
            <a:lum bright="-30000" contrast="40000"/>
          </a:blip>
          <a:stretch>
            <a:fillRect/>
          </a:stretch>
        </p:blipFill>
        <p:spPr>
          <a:xfrm rot="1435177">
            <a:off x="305862" y="3745947"/>
            <a:ext cx="1971458" cy="1926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irodaPr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rnament_10_small.png" descr="C:\Users\Галина Ивановна\Pictures\Изображения\шаблоны рамок\ornament_10_small.png"/>
          <p:cNvPicPr>
            <a:picLocks noChangeAspect="1"/>
          </p:cNvPicPr>
          <p:nvPr/>
        </p:nvPicPr>
        <p:blipFill>
          <a:blip r:embed="rId3" r:link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2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824" y="1340768"/>
            <a:ext cx="3456384" cy="34794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5696" y="5013176"/>
            <a:ext cx="6048672" cy="8309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48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Спасибо!</a:t>
            </a:r>
            <a:endParaRPr lang="ru-RU" sz="48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irodaPr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rnament_10_small.png" descr="C:\Users\Галина Ивановна\Pictures\Изображения\шаблоны рамок\ornament_10_small.png"/>
          <p:cNvPicPr>
            <a:picLocks noChangeAspect="1"/>
          </p:cNvPicPr>
          <p:nvPr/>
        </p:nvPicPr>
        <p:blipFill>
          <a:blip r:embed="rId3" r:link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15816" y="2564904"/>
            <a:ext cx="547260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ПАСПОРТ ПРОЕКТА</a:t>
            </a:r>
          </a:p>
          <a:p>
            <a:endParaRPr lang="ru-RU" sz="2400" dirty="0" smtClean="0">
              <a:ln w="18415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Тип </a:t>
            </a:r>
            <a:r>
              <a:rPr lang="ru-RU" sz="2400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проекта: информационно – познавательный, творческий. </a:t>
            </a:r>
          </a:p>
          <a:p>
            <a:r>
              <a:rPr lang="ru-RU" sz="2400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Вид проекта: групповой.</a:t>
            </a:r>
          </a:p>
          <a:p>
            <a:r>
              <a:rPr lang="ru-RU" sz="2400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Продолжительность: краткосрочный.</a:t>
            </a:r>
          </a:p>
          <a:p>
            <a:r>
              <a:rPr lang="ru-RU" sz="2400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Участники проекта: воспитанники группы, воспитатели, родители.</a:t>
            </a:r>
          </a:p>
          <a:p>
            <a:r>
              <a:rPr lang="ru-RU" sz="2400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Срок реализации: 1 неделя</a:t>
            </a:r>
            <a:endParaRPr lang="ru-RU" sz="2400" dirty="0">
              <a:ln w="18415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5" name="Рисунок 4" descr="image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tretch>
            <a:fillRect/>
          </a:stretch>
        </p:blipFill>
        <p:spPr>
          <a:xfrm>
            <a:off x="395536" y="4149080"/>
            <a:ext cx="2642667" cy="2232248"/>
          </a:xfrm>
          <a:prstGeom prst="rect">
            <a:avLst/>
          </a:prstGeom>
        </p:spPr>
      </p:pic>
      <p:pic>
        <p:nvPicPr>
          <p:cNvPr id="6" name="Рисунок 5" descr="24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tretch>
            <a:fillRect/>
          </a:stretch>
        </p:blipFill>
        <p:spPr>
          <a:xfrm>
            <a:off x="6156176" y="548680"/>
            <a:ext cx="2133290" cy="2147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irodaPr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rnament_10_small.png" descr="C:\Users\Галина Ивановна\Pictures\Изображения\шаблоны рамок\ornament_10_small.png"/>
          <p:cNvPicPr>
            <a:picLocks noChangeAspect="1"/>
          </p:cNvPicPr>
          <p:nvPr/>
        </p:nvPicPr>
        <p:blipFill>
          <a:blip r:embed="rId3" r:link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9672" y="1484784"/>
            <a:ext cx="655272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ЦЕЛЬ ПРОЕКТА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Формирование у детей представлений о бережном и сознательном отношении к природе через различные виды деятельности: ценностно-ориентированную, познавательную, творческую, коммуникативную.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Формировать у детей представление о художественном образе, знакомить с таинством рождения образа через эффект соучастия в творческом процессе его художественного создания.</a:t>
            </a:r>
          </a:p>
          <a:p>
            <a:endParaRPr lang="ru-RU" dirty="0"/>
          </a:p>
        </p:txBody>
      </p:sp>
      <p:pic>
        <p:nvPicPr>
          <p:cNvPr id="5" name="Рисунок 4" descr="2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tretch>
            <a:fillRect/>
          </a:stretch>
        </p:blipFill>
        <p:spPr>
          <a:xfrm>
            <a:off x="6660232" y="332656"/>
            <a:ext cx="1701242" cy="1712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irodaPr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rnament_10_small.png" descr="C:\Users\Галина Ивановна\Pictures\Изображения\шаблоны рамок\ornament_10_small.png"/>
          <p:cNvPicPr>
            <a:picLocks noChangeAspect="1"/>
          </p:cNvPicPr>
          <p:nvPr/>
        </p:nvPicPr>
        <p:blipFill>
          <a:blip r:embed="rId3" r:link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2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tretch>
            <a:fillRect/>
          </a:stretch>
        </p:blipFill>
        <p:spPr>
          <a:xfrm>
            <a:off x="7236296" y="88542"/>
            <a:ext cx="1296144" cy="13047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1760" y="548680"/>
            <a:ext cx="4392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ЗАДАЧИ ПРОЕКТА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1052736"/>
            <a:ext cx="756084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Познавательные</a:t>
            </a:r>
            <a:endParaRPr lang="ru-RU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lang="ru-RU" sz="1600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Дать представления об  природных зонах (горы), о деятельности человека в природе.</a:t>
            </a:r>
          </a:p>
          <a:p>
            <a:r>
              <a:rPr lang="ru-RU" sz="1600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Расширять знания детей о живой и неживой природе родного края.</a:t>
            </a:r>
          </a:p>
          <a:p>
            <a:r>
              <a:rPr lang="ru-RU" sz="1600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Познакомить  с новым  методом  сторителлинг для создания изображения на  конверт – доске.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2564904"/>
            <a:ext cx="756084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Развивающие</a:t>
            </a:r>
            <a:endParaRPr lang="ru-RU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1600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Развивать продуктивную деятельность детей, совершенствовать навыки и умения в рисовании, аппликации, лепке. </a:t>
            </a:r>
          </a:p>
          <a:p>
            <a:r>
              <a:rPr lang="ru-RU" sz="1600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Развивать речевые навыки в составлении рассказа. Активизировать словарь по теме «Природа Крыма»</a:t>
            </a:r>
          </a:p>
          <a:p>
            <a:r>
              <a:rPr lang="ru-RU" sz="1600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Развивать любознательность, наблюдательность и познавательный интерес к миру природы.</a:t>
            </a:r>
          </a:p>
          <a:p>
            <a:r>
              <a:rPr lang="ru-RU" sz="1600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 Развивать творческое мышление, пространственное воображение, фантазию.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27584" y="4869160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Воспитательные</a:t>
            </a:r>
            <a:endParaRPr lang="ru-RU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  <a:p>
            <a:pPr lvl="0"/>
            <a:r>
              <a:rPr lang="ru-RU" dirty="0" smtClean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1.Воспитывать </a:t>
            </a:r>
            <a:r>
              <a:rPr lang="ru-RU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любовь и бережное отношение к природе родного края.</a:t>
            </a:r>
          </a:p>
          <a:p>
            <a:pPr lvl="0"/>
            <a:r>
              <a:rPr lang="ru-RU" dirty="0" smtClean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2.Воспитывать </a:t>
            </a:r>
            <a:r>
              <a:rPr lang="ru-RU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художественный вкус, эстетическое восприятие мира.</a:t>
            </a:r>
          </a:p>
          <a:p>
            <a:pPr lvl="0"/>
            <a:r>
              <a:rPr lang="ru-RU" dirty="0" smtClean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3.Воспитывать </a:t>
            </a:r>
            <a:r>
              <a:rPr lang="ru-RU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коллективизм и доброжелательное отношение друг к другу.</a:t>
            </a:r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irodaPr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rnament_10_small.png" descr="C:\Users\Галина Ивановна\Pictures\Изображения\шаблоны рамок\ornament_10_small.png"/>
          <p:cNvPicPr>
            <a:picLocks noChangeAspect="1"/>
          </p:cNvPicPr>
          <p:nvPr/>
        </p:nvPicPr>
        <p:blipFill>
          <a:blip r:embed="rId3" r:link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2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tretch>
            <a:fillRect/>
          </a:stretch>
        </p:blipFill>
        <p:spPr>
          <a:xfrm>
            <a:off x="7382925" y="0"/>
            <a:ext cx="1761075" cy="17728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1268760"/>
            <a:ext cx="72008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Основное содержание проекта</a:t>
            </a:r>
          </a:p>
          <a:p>
            <a:r>
              <a:rPr lang="ru-RU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Для достижения поставленных целей и задач,  использованы следующие методы, пути и приемы решения:</a:t>
            </a:r>
          </a:p>
          <a:p>
            <a:r>
              <a:rPr lang="ru-RU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1.Беседы познавательного характера  о природных зонах (горы) Крыма. </a:t>
            </a:r>
          </a:p>
          <a:p>
            <a:r>
              <a:rPr lang="ru-RU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2.Просмотр презентации «Горы Крыма  и заповедники».</a:t>
            </a:r>
          </a:p>
          <a:p>
            <a:r>
              <a:rPr lang="ru-RU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Беседы познавательного характера  о растительном и животном мире горного Крыма.</a:t>
            </a:r>
          </a:p>
          <a:p>
            <a:r>
              <a:rPr lang="ru-RU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4.Знакомство с «Красной книгой Крыма» в просмотре презентации.</a:t>
            </a:r>
          </a:p>
          <a:p>
            <a:r>
              <a:rPr lang="ru-RU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5.Беседа «Что такое </a:t>
            </a:r>
            <a:r>
              <a:rPr lang="ru-RU" dirty="0" smtClean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сторителлинг ».</a:t>
            </a:r>
          </a:p>
          <a:p>
            <a:r>
              <a:rPr lang="ru-RU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6.Придумывание рассказа «Что гости Крыма увидели в наших горах».</a:t>
            </a:r>
          </a:p>
          <a:p>
            <a:r>
              <a:rPr lang="ru-RU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7. Творческая деятельность: коллективное создание картины методом  сторителлинг «Прогулка в горы Крыма» с использованием рисования, аппликации, лепки и нетрадиционных способов изображения.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irodaPr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rnament_10_small.png" descr="C:\Users\Галина Ивановна\Pictures\Изображения\шаблоны рамок\ornament_10_small.png"/>
          <p:cNvPicPr>
            <a:picLocks noChangeAspect="1"/>
          </p:cNvPicPr>
          <p:nvPr/>
        </p:nvPicPr>
        <p:blipFill>
          <a:blip r:embed="rId3" r:link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1484784"/>
            <a:ext cx="69847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Что такое сторителлинг?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Сторителлинг – искусство донесения поучительной информации с помощью знаний</a:t>
            </a:r>
            <a:r>
              <a:rPr lang="ru-RU" smtClean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mtClean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рассказов, историй</a:t>
            </a:r>
            <a:r>
              <a:rPr lang="ru-RU" dirty="0" smtClean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которые возбуждают у человека эмоции и мышление.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Метод сторителлинга дает следующие возможности: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учит воспринимать и перерабатывать внешнюю информацию;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заинтерисовывает каждого ребенка в происходящем действии;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обогащает устную речь дошкольника;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позволяет разнообразить изобразительную деятельность. </a:t>
            </a:r>
            <a:endParaRPr lang="ru-RU" dirty="0">
              <a:ln w="18415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2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tretch>
            <a:fillRect/>
          </a:stretch>
        </p:blipFill>
        <p:spPr>
          <a:xfrm>
            <a:off x="7020272" y="260648"/>
            <a:ext cx="1701242" cy="1712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irodaPr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rnament_10_small.png" descr="C:\Users\Галина Ивановна\Pictures\Изображения\шаблоны рамок\ornament_10_small.png"/>
          <p:cNvPicPr>
            <a:picLocks noChangeAspect="1"/>
          </p:cNvPicPr>
          <p:nvPr/>
        </p:nvPicPr>
        <p:blipFill>
          <a:blip r:embed="rId3" r:link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2276872"/>
            <a:ext cx="741682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ПРЕДВАРИТЕЛЬНАЯ РАБОТА</a:t>
            </a:r>
          </a:p>
          <a:p>
            <a:pPr>
              <a:lnSpc>
                <a:spcPct val="200000"/>
              </a:lnSpc>
            </a:pPr>
            <a:endParaRPr lang="ru-RU" dirty="0" smtClean="0">
              <a:ln w="18415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ru-RU" dirty="0" smtClean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lang="ru-RU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Определение темы, цели, задач проекта.</a:t>
            </a:r>
          </a:p>
          <a:p>
            <a:pPr>
              <a:lnSpc>
                <a:spcPct val="200000"/>
              </a:lnSpc>
            </a:pPr>
            <a:r>
              <a:rPr lang="ru-RU" dirty="0" smtClean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ru-RU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Определение объёма знаний детей о природных зонах Крыма </a:t>
            </a:r>
            <a:endParaRPr lang="ru-RU" dirty="0" smtClean="0">
              <a:ln w="18415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ru-RU" dirty="0" smtClean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 </a:t>
            </a:r>
            <a:r>
              <a:rPr lang="ru-RU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горы), о растительном и животном мире горного Крыма.</a:t>
            </a:r>
          </a:p>
          <a:p>
            <a:pPr>
              <a:lnSpc>
                <a:spcPct val="200000"/>
              </a:lnSpc>
            </a:pPr>
            <a:r>
              <a:rPr lang="ru-RU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Подбор пособий, материала и атрибутов по теме проекта.</a:t>
            </a:r>
          </a:p>
          <a:p>
            <a:pPr>
              <a:lnSpc>
                <a:spcPct val="200000"/>
              </a:lnSpc>
            </a:pPr>
            <a:r>
              <a:rPr lang="ru-RU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 Разработка тематического планирования мероприятий.</a:t>
            </a:r>
          </a:p>
          <a:p>
            <a:endParaRPr lang="ru-RU" dirty="0"/>
          </a:p>
        </p:txBody>
      </p:sp>
      <p:pic>
        <p:nvPicPr>
          <p:cNvPr id="5" name="Рисунок 4" descr="2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tretch>
            <a:fillRect/>
          </a:stretch>
        </p:blipFill>
        <p:spPr>
          <a:xfrm>
            <a:off x="6588224" y="548680"/>
            <a:ext cx="1701242" cy="1712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irodaPr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rnament_10_small.png" descr="C:\Users\Галина Ивановна\Pictures\Изображения\шаблоны рамок\ornament_10_small.png"/>
          <p:cNvPicPr>
            <a:picLocks noChangeAspect="1"/>
          </p:cNvPicPr>
          <p:nvPr/>
        </p:nvPicPr>
        <p:blipFill>
          <a:blip r:embed="rId3" r:link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600" y="1196752"/>
            <a:ext cx="7272808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ЭТАПЫ РАБОТЫ</a:t>
            </a:r>
          </a:p>
          <a:p>
            <a:pPr>
              <a:lnSpc>
                <a:spcPct val="150000"/>
              </a:lnSpc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r>
              <a:rPr lang="ru-RU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этап - подготовительный: 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 smtClean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постановка цели и задач, определение направлений, объектов и методов познавательной и изобразительной деятельности;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 smtClean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ru-RU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предварительная работа с  детьми и их родителями;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 smtClean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выбор оборудования и материалов;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 smtClean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знакомство с новым методом  сторителлинг </a:t>
            </a:r>
            <a:r>
              <a:rPr lang="ru-RU" dirty="0" smtClean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  <a:endParaRPr lang="ru-RU" dirty="0">
              <a:ln w="18415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 smtClean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обсуждение технологии </a:t>
            </a:r>
            <a:r>
              <a:rPr lang="ru-RU" dirty="0" smtClean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сотрудничества </a:t>
            </a:r>
            <a:r>
              <a:rPr lang="ru-RU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(коллективное создание изображения на  конверт – доске.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r>
              <a:rPr lang="ru-RU" dirty="0" smtClean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подбор программно - методического материала по направлению работы.</a:t>
            </a:r>
          </a:p>
          <a:p>
            <a:pPr>
              <a:lnSpc>
                <a:spcPct val="150000"/>
              </a:lnSpc>
            </a:pPr>
            <a:r>
              <a:rPr lang="ru-RU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endParaRPr lang="ru-RU" dirty="0">
              <a:ln w="18415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5" name="Рисунок 4" descr="2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tretch>
            <a:fillRect/>
          </a:stretch>
        </p:blipFill>
        <p:spPr>
          <a:xfrm>
            <a:off x="6588224" y="548680"/>
            <a:ext cx="1701242" cy="1712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894</Words>
  <Application>Microsoft Office PowerPoint</Application>
  <PresentationFormat>Экран (4:3)</PresentationFormat>
  <Paragraphs>126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 Ивановна</dc:creator>
  <cp:lastModifiedBy>Галина Ивановна</cp:lastModifiedBy>
  <cp:revision>24</cp:revision>
  <dcterms:created xsi:type="dcterms:W3CDTF">2018-09-20T19:45:53Z</dcterms:created>
  <dcterms:modified xsi:type="dcterms:W3CDTF">2018-09-20T23:46:49Z</dcterms:modified>
</cp:coreProperties>
</file>