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73" r:id="rId12"/>
    <p:sldId id="269" r:id="rId13"/>
    <p:sldId id="270" r:id="rId14"/>
    <p:sldId id="271" r:id="rId15"/>
    <p:sldId id="260" r:id="rId16"/>
    <p:sldId id="272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3300"/>
    <a:srgbClr val="663300"/>
    <a:srgbClr val="CC6600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45521-371C-45D4-876D-0AA19E288AB2}" type="datetimeFigureOut">
              <a:rPr lang="ru-RU" smtClean="0"/>
              <a:pPr/>
              <a:t>25.10.2018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34AAC-6FFA-4B84-93C7-1B1CB25D34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61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34AAC-6FFA-4B84-93C7-1B1CB25D341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04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761C1-1DB1-4F81-BDB0-71FEE46400C3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799C-F7E4-492C-A2F1-D6FFD372A4F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AAB9-0431-47E3-BE39-1E49E129C835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6F7C4-DAB4-463D-B6DB-A85576B8A88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13105-20F3-439E-858E-2CC3ABCA8F22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B655E-C325-4ABA-A429-8FFF34F3817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173A-F424-4725-B484-7879A12BDBE4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76C9F-A3AD-4408-A518-F667495D6A5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5D81C-B39A-480B-BE9E-9B655545A8CE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1A49-3828-445D-BDA7-E5A5F184DFA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0EBDE-C460-44D3-BA8E-68F5CDFD8732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807F-1EF7-47FD-A0B8-CE76384CCC2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B64A-9D11-4204-941E-976584E03630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BB8C-AE73-4C4B-A302-BA05D988115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61878-76C1-4244-8440-99F69C9989CA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C3362-4968-4C45-A122-9FCEA03DA5A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A39E-A22E-427C-B10E-3C32A5044F67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E02A5-8A1B-4649-A4EB-3433CF8FACE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A807B-8D6C-4390-8B60-7C51EE80AAEB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A66A-039F-4580-8FC9-23E9D3562F4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E344B-F28B-49B6-AD2A-B173D09C49E4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96FA-AFEF-466D-B40C-0D88FBD06DF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D81559-2C70-465C-ADFE-BFDF70E303C6}" type="datetimeFigureOut">
              <a:rPr lang="ru-RU"/>
              <a:pPr>
                <a:defRPr/>
              </a:pPr>
              <a:t>25.10.2018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F2C3283-CCD9-4C51-93C4-371084D571F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4.jpeg"/><Relationship Id="rId10" Type="http://schemas.openxmlformats.org/officeDocument/2006/relationships/image" Target="../media/image42.jpeg"/><Relationship Id="rId4" Type="http://schemas.openxmlformats.org/officeDocument/2006/relationships/image" Target="file:///C:\Users\&#1043;&#1072;&#1083;&#1080;&#1085;&#1072;%20&#1048;&#1074;&#1072;&#1085;&#1086;&#1074;&#1085;&#1072;\Desktop\&#1053;&#1086;&#1074;&#1072;&#1103;%20&#1087;&#1072;&#1087;&#1082;&#1072;\S7002610.JPG" TargetMode="Externa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gi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4.jpeg"/><Relationship Id="rId1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82.jpe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4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4.jpeg"/><Relationship Id="rId7" Type="http://schemas.openxmlformats.org/officeDocument/2006/relationships/image" Target="../media/image9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12" Type="http://schemas.openxmlformats.org/officeDocument/2006/relationships/image" Target="../media/image1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4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2124075" y="1341438"/>
            <a:ext cx="58324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48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altLang="ru-RU" sz="32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en-US" altLang="ru-RU" sz="32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 взаимодействию с семьями воспитанников</a:t>
            </a:r>
          </a:p>
          <a:p>
            <a:pPr algn="ctr" eaLnBrk="1" hangingPunct="1">
              <a:defRPr/>
            </a:pPr>
            <a:r>
              <a:rPr lang="ru-RU" altLang="ru-RU" sz="32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«Все друг другу мы нужны»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850" y="188913"/>
            <a:ext cx="847566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города Керчи Республики Крым «Детский сад комбинированного вида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№55 «Хрусталик»</a:t>
            </a:r>
            <a:endParaRPr lang="ru-RU" sz="2000" dirty="0">
              <a:ln>
                <a:solidFill>
                  <a:srgbClr val="663300"/>
                </a:solidFill>
              </a:ln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0538" y="5661248"/>
            <a:ext cx="23034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г. Керчь,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2018г.</a:t>
            </a:r>
          </a:p>
        </p:txBody>
      </p:sp>
      <p:pic>
        <p:nvPicPr>
          <p:cNvPr id="2059" name="Рисунок 11" descr="1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219"/>
          <a:stretch>
            <a:fillRect/>
          </a:stretch>
        </p:blipFill>
        <p:spPr bwMode="auto">
          <a:xfrm>
            <a:off x="2555875" y="3357563"/>
            <a:ext cx="45593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5" descr="https://static4.depositphotos.com/1004274/315/v/950/depositphotos_3152786-stock-illustration-green-city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0" y="3251200"/>
            <a:ext cx="307022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1042988" y="3068638"/>
            <a:ext cx="38163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4" descr="https://st3.depositphotos.com/6751862/12613/v/950/depositphotos_126137270-stock-illustration-color-kindergarten-building-flat-ic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l="18082" t="12550" r="17688" b="38724"/>
          <a:stretch>
            <a:fillRect/>
          </a:stretch>
        </p:blipFill>
        <p:spPr bwMode="auto">
          <a:xfrm>
            <a:off x="6551613" y="3357563"/>
            <a:ext cx="2592387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308304" y="3284984"/>
            <a:ext cx="1296144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Детский сад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250825" y="0"/>
            <a:ext cx="820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ru-RU" altLang="ru-RU" sz="32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323850" y="1484313"/>
            <a:ext cx="813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 i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ru-RU" altLang="ru-RU" sz="32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3322" name="S7002610.JPG" descr="C:\Users\Галина Ивановна\Desktop\Новая папка\S7002610.JPG"/>
          <p:cNvPicPr>
            <a:picLocks noChangeAspect="1"/>
          </p:cNvPicPr>
          <p:nvPr/>
        </p:nvPicPr>
        <p:blipFill>
          <a:blip r:embed="rId3" r:link="rId4" cstate="print">
            <a:lum contrast="40000"/>
          </a:blip>
          <a:srcRect/>
          <a:stretch>
            <a:fillRect/>
          </a:stretch>
        </p:blipFill>
        <p:spPr bwMode="auto">
          <a:xfrm>
            <a:off x="6372200" y="4509120"/>
            <a:ext cx="2232025" cy="158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660232" y="6211669"/>
            <a:ext cx="1800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Художественная гостиная </a:t>
            </a:r>
            <a:endParaRPr lang="ru-RU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6211669"/>
            <a:ext cx="1800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Математические </a:t>
            </a:r>
            <a:r>
              <a:rPr lang="ru-RU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игры </a:t>
            </a:r>
            <a:endParaRPr lang="ru-RU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825" y="1988840"/>
            <a:ext cx="86407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</a:t>
            </a:r>
            <a:endParaRPr lang="ru-RU" dirty="0"/>
          </a:p>
        </p:txBody>
      </p:sp>
      <p:pic>
        <p:nvPicPr>
          <p:cNvPr id="20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187624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9" descr="C:\Users\Administrator\Desktop\DSC04526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39552" y="332656"/>
            <a:ext cx="2303462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9" name="Рисунок 13" descr="C:\Users\Administrator\Desktop\DSC04504.JPG"/>
          <p:cNvPicPr>
            <a:picLocks noChangeAspect="1" noChangeArrowheads="1"/>
          </p:cNvPicPr>
          <p:nvPr/>
        </p:nvPicPr>
        <p:blipFill>
          <a:blip r:embed="rId7" cstate="print">
            <a:lum bright="10000" contrast="30000"/>
          </a:blip>
          <a:srcRect/>
          <a:stretch>
            <a:fillRect/>
          </a:stretch>
        </p:blipFill>
        <p:spPr bwMode="auto">
          <a:xfrm>
            <a:off x="3491880" y="188640"/>
            <a:ext cx="2305050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Рисунок 8" descr="C:\Users\Administrator\Desktop\DSC04505(2).JPG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6372200" y="332656"/>
            <a:ext cx="2303462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23528" y="198884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Поисково-познавательная игра «Папа, мама, я – экологическая семья» </a:t>
            </a:r>
            <a:endParaRPr lang="ru-RU" sz="24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</a:endParaRPr>
          </a:p>
        </p:txBody>
      </p:sp>
      <p:pic>
        <p:nvPicPr>
          <p:cNvPr id="13327" name="Рисунок 14" descr="C:\Users\Administrator\Desktop\дидактические игры\IMG-b5853ee20cbd586d19e95e24c8d66efa-V.jpg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/>
          <a:stretch>
            <a:fillRect/>
          </a:stretch>
        </p:blipFill>
        <p:spPr bwMode="auto">
          <a:xfrm>
            <a:off x="251520" y="2708920"/>
            <a:ext cx="2376488" cy="151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3" name="Рисунок 12" descr="C:\Users\Administrator\Desktop\семинар с родителями\DSC01209.JPG"/>
          <p:cNvPicPr>
            <a:picLocks noChangeAspect="1" noChangeArrowheads="1"/>
          </p:cNvPicPr>
          <p:nvPr/>
        </p:nvPicPr>
        <p:blipFill>
          <a:blip r:embed="rId10" cstate="print">
            <a:lum contrast="40000"/>
          </a:blip>
          <a:srcRect/>
          <a:stretch>
            <a:fillRect/>
          </a:stretch>
        </p:blipFill>
        <p:spPr bwMode="auto">
          <a:xfrm>
            <a:off x="3491880" y="3068960"/>
            <a:ext cx="2303463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1" name="Рисунок 6" descr="C:\Temp\Rar$DRa5092.19500\141120171421.jpg"/>
          <p:cNvPicPr>
            <a:picLocks noChangeAspect="1" noChangeArrowheads="1"/>
          </p:cNvPicPr>
          <p:nvPr/>
        </p:nvPicPr>
        <p:blipFill>
          <a:blip r:embed="rId11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372200" y="2708920"/>
            <a:ext cx="2232025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8" name="Рисунок 15" descr="C:\Users\Administrator\Desktop\дидактические игры\IMG-fd874a578c08dae6fcdc8058a5b9567b-V.jpg"/>
          <p:cNvPicPr>
            <a:picLocks noChangeAspect="1" noChangeArrowheads="1"/>
          </p:cNvPicPr>
          <p:nvPr/>
        </p:nvPicPr>
        <p:blipFill>
          <a:blip r:embed="rId1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4509120"/>
            <a:ext cx="2376488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9" name="Рисунок 19" descr="C:\Users\Administrator\Desktop\дидактические игры\IMG-be23b3fa042837aebac1015d07e9a98f-V.jpg"/>
          <p:cNvPicPr>
            <a:picLocks noChangeAspect="1" noChangeArrowheads="1"/>
          </p:cNvPicPr>
          <p:nvPr/>
        </p:nvPicPr>
        <p:blipFill>
          <a:blip r:embed="rId1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3491880" y="4941168"/>
            <a:ext cx="2305050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50825" y="0"/>
            <a:ext cx="820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ru-RU" altLang="ru-RU" sz="32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323850" y="1484313"/>
            <a:ext cx="813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 i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ru-RU" altLang="ru-RU" sz="32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4345" name="Рисунок 8" descr="C:\Users\Administrator\Desktop\самоуправление\DSC0344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56176" y="4293096"/>
            <a:ext cx="2736850" cy="201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331640" y="1196752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Рисунок 11" descr="C:\Users\Administrator\Desktop\самоуправление\DSC03438.JPG"/>
          <p:cNvPicPr>
            <a:picLocks noChangeAspect="1" noChangeArrowheads="1"/>
          </p:cNvPicPr>
          <p:nvPr/>
        </p:nvPicPr>
        <p:blipFill>
          <a:blip r:embed="rId6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203848" y="332656"/>
            <a:ext cx="2736304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Рисунок 5" descr="C:\Users\Administrator\Desktop\самоуправление\DSC03436.JPG"/>
          <p:cNvPicPr>
            <a:picLocks noChangeAspect="1" noChangeArrowheads="1"/>
          </p:cNvPicPr>
          <p:nvPr/>
        </p:nvPicPr>
        <p:blipFill>
          <a:blip r:embed="rId7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51520" y="620688"/>
            <a:ext cx="2735263" cy="2024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6" name="Рисунок 10" descr="C:\Users\Administrator\Desktop\самоуправление\DSC03443.JP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156176" y="620688"/>
            <a:ext cx="2736850" cy="201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4" name="Рисунок 7" descr="C:\Users\Administrator\Desktop\самоуправление\DSC03441.JPG"/>
          <p:cNvPicPr>
            <a:picLocks noChangeAspect="1" noChangeArrowheads="1"/>
          </p:cNvPicPr>
          <p:nvPr/>
        </p:nvPicPr>
        <p:blipFill>
          <a:blip r:embed="rId9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203848" y="4581128"/>
            <a:ext cx="2714625" cy="203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3" name="Рисунок 6" descr="C:\Users\Administrator\Desktop\самоуправление\DSC03439.JPG"/>
          <p:cNvPicPr>
            <a:picLocks noChangeAspect="1" noChangeArrowheads="1"/>
          </p:cNvPicPr>
          <p:nvPr/>
        </p:nvPicPr>
        <p:blipFill>
          <a:blip r:embed="rId10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51520" y="4293096"/>
            <a:ext cx="2736850" cy="201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827584" y="3068960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Мини-проект «День </a:t>
            </a: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самоуправления в подготовительной </a:t>
            </a:r>
            <a:r>
              <a:rPr lang="ru-RU" sz="32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группе»</a:t>
            </a:r>
            <a:endParaRPr lang="ru-RU" sz="32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755650" y="188913"/>
            <a:ext cx="7416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dirty="0">
                <a:solidFill>
                  <a:srgbClr val="0070C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395288" y="3000375"/>
            <a:ext cx="80279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2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rgbClr val="00B050"/>
              </a:solidFill>
            </a:endParaRPr>
          </a:p>
          <a:p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60648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Взаимодействие  педагога-психолога с родителями </a:t>
            </a:r>
          </a:p>
        </p:txBody>
      </p:sp>
      <p:pic>
        <p:nvPicPr>
          <p:cNvPr id="15369" name="Рисунок 10" descr="C:\Users\Administrator\Desktop\работа с родителями\Марина Николаевна\DSC03337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323528" y="4293096"/>
            <a:ext cx="1726951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2" name="Рисунок 13" descr="C:\Users\Administrator\Desktop\работа с родителями\Марина Николаевна\DSC03349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7390787" y="4293096"/>
            <a:ext cx="1753213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3" name="Рисунок 14" descr="C:\Users\Administrator\Desktop\работа с родителями\Марина Николаевна\DSC03359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1772816"/>
            <a:ext cx="1726401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4" name="Рисунок 15" descr="C:\Users\Administrator\Desktop\работа с родителями\Марина Николаевна\DSC03371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7321984" y="2564904"/>
            <a:ext cx="1822016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6" name="Рисунок 17" descr="C:\Users\Administrator\Desktop\работа с родителями\Марина Николаевна\DSC03376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4644008" y="1124744"/>
            <a:ext cx="1729233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7" name="Рисунок 18" descr="C:\Users\Administrator\Desktop\работа с родителями\Марина Николаевна\DSC03375.JP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660232" y="1124744"/>
            <a:ext cx="1728000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259632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Рисунок 18" descr="C:\Users\-\Desktop\конкурс работа с родителями\Чурнак М.Н. работа с родителями\IMG_8909.JPG"/>
          <p:cNvPicPr>
            <a:picLocks noChangeAspect="1" noChangeArrowheads="1"/>
          </p:cNvPicPr>
          <p:nvPr/>
        </p:nvPicPr>
        <p:blipFill>
          <a:blip r:embed="rId10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123728" y="980728"/>
            <a:ext cx="1728192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8" name="Рисунок 19" descr="C:\Users\Administrator\Desktop\работа с родителями\Марина Николаевна\DSC03369.JPG"/>
          <p:cNvPicPr>
            <a:picLocks noChangeAspect="1" noChangeArrowheads="1"/>
          </p:cNvPicPr>
          <p:nvPr/>
        </p:nvPicPr>
        <p:blipFill>
          <a:blip r:embed="rId11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347864" y="2564904"/>
            <a:ext cx="1853295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5" name="Рисунок 16" descr="C:\Users\Administrator\Desktop\работа с родителями\Марина Николаевна\DSC03367.JPG"/>
          <p:cNvPicPr>
            <a:picLocks noChangeAspect="1" noChangeArrowheads="1"/>
          </p:cNvPicPr>
          <p:nvPr/>
        </p:nvPicPr>
        <p:blipFill>
          <a:blip r:embed="rId1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364088" y="2564904"/>
            <a:ext cx="1804543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364088" y="3861048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Песко-терапия </a:t>
            </a:r>
          </a:p>
        </p:txBody>
      </p:sp>
      <p:pic>
        <p:nvPicPr>
          <p:cNvPr id="15370" name="Рисунок 11" descr="C:\Users\Administrator\Desktop\работа с родителями\Марина Николаевна\DSC03355.JPG"/>
          <p:cNvPicPr>
            <a:picLocks noChangeAspect="1" noChangeArrowheads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>
            <a:off x="2411760" y="4941168"/>
            <a:ext cx="1829258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1" name="Рисунок 12" descr="C:\Users\Administrator\Desktop\работа с родителями\Марина Николаевна\DSC03353.JPG"/>
          <p:cNvPicPr>
            <a:picLocks noChangeAspect="1" noChangeArrowheads="1"/>
          </p:cNvPicPr>
          <p:nvPr/>
        </p:nvPicPr>
        <p:blipFill>
          <a:blip r:embed="rId14" cstate="print">
            <a:lum contrast="40000"/>
          </a:blip>
          <a:srcRect/>
          <a:stretch>
            <a:fillRect/>
          </a:stretch>
        </p:blipFill>
        <p:spPr bwMode="auto">
          <a:xfrm>
            <a:off x="5292080" y="4941168"/>
            <a:ext cx="1728000" cy="12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36050" y="6309320"/>
            <a:ext cx="8164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Игры и упражнения в сухом бассейне в период адаптации к МБДОУ </a:t>
            </a:r>
            <a:endParaRPr lang="ru-RU" sz="24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5341" y="3068960"/>
            <a:ext cx="2507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Коммуникативные </a:t>
            </a:r>
            <a:endParaRPr lang="ru-RU" sz="2400" dirty="0" smtClean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 eaLnBrk="1" hangingPunct="1">
              <a:defRPr/>
            </a:pPr>
            <a:r>
              <a:rPr lang="ru-RU" sz="24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игры</a:t>
            </a:r>
            <a:endParaRPr lang="ru-RU" sz="24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827088" y="311150"/>
            <a:ext cx="77057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endParaRPr lang="ru-RU" altLang="ru-RU" sz="32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323850" y="1812925"/>
            <a:ext cx="84963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0" y="2606675"/>
            <a:ext cx="83534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5220" anchor="ctr">
            <a:spAutoFit/>
          </a:bodyPr>
          <a:lstStyle/>
          <a:p>
            <a:pPr eaLnBrk="1" hangingPunct="1"/>
            <a:r>
              <a:rPr lang="ru-RU" altLang="ru-RU" sz="11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800" dirty="0">
              <a:solidFill>
                <a:srgbClr val="7030A0"/>
              </a:solidFill>
            </a:endParaRP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250825" y="3716338"/>
            <a:ext cx="83534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5220" anchor="ctr">
            <a:spAutoFit/>
          </a:bodyPr>
          <a:lstStyle/>
          <a:p>
            <a:pPr eaLnBrk="1" hangingPunct="1"/>
            <a:r>
              <a:rPr lang="ru-RU" alt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260648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Взаимодействие  учителей-логопедов  </a:t>
            </a:r>
            <a:endParaRPr lang="ru-RU" sz="3200" dirty="0" smtClean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</a:t>
            </a:r>
            <a:r>
              <a:rPr lang="ru-RU" sz="32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родителями </a:t>
            </a:r>
            <a:endParaRPr lang="ru-RU" sz="32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3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331640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1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179512" y="260648"/>
            <a:ext cx="1901855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3" name="Рисунок 18" descr="C:\Users\-\Desktop\катя с родителями\DSC03382.JP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79512" y="1827212"/>
            <a:ext cx="1872208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6" name="Рисунок 21" descr="C:\Users\-\Desktop\катя с родителями\DSC03393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79512" y="3429000"/>
            <a:ext cx="1872208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7" name="Рисунок 22" descr="C:\Users\-\Desktop\катя с родителями\DSC03394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179512" y="5080000"/>
            <a:ext cx="1872208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4" name="Рисунок 19" descr="C:\Users\-\Desktop\катя с родителями\DSC03386.JPG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2267744" y="1628800"/>
            <a:ext cx="190259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5" name="Рисунок 20" descr="C:\Users\-\Desktop\катя с родителями\DSC03391.JPG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/>
          <a:stretch>
            <a:fillRect/>
          </a:stretch>
        </p:blipFill>
        <p:spPr bwMode="auto">
          <a:xfrm>
            <a:off x="2267744" y="3212976"/>
            <a:ext cx="190735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8" name="Рисунок 23" descr="C:\Users\-\Desktop\катя с родителями\DSC03398.JPG"/>
          <p:cNvPicPr>
            <a:picLocks noChangeAspect="1" noChangeArrowheads="1"/>
          </p:cNvPicPr>
          <p:nvPr/>
        </p:nvPicPr>
        <p:blipFill>
          <a:blip r:embed="rId10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267744" y="4797152"/>
            <a:ext cx="1901825" cy="141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Прямоугольник 27"/>
          <p:cNvSpPr/>
          <p:nvPr/>
        </p:nvSpPr>
        <p:spPr>
          <a:xfrm>
            <a:off x="1865772" y="6211669"/>
            <a:ext cx="3025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Игровой практикум </a:t>
            </a:r>
          </a:p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«Игры со звуками и </a:t>
            </a:r>
            <a:r>
              <a:rPr lang="ru-RU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буквами»</a:t>
            </a:r>
            <a:endParaRPr lang="ru-RU" sz="20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6399" name="Рисунок 24" descr="C:\Users\-\Desktop\катя с родителями\DSC03406.JPG"/>
          <p:cNvPicPr>
            <a:picLocks noChangeAspect="1" noChangeArrowheads="1"/>
          </p:cNvPicPr>
          <p:nvPr/>
        </p:nvPicPr>
        <p:blipFill>
          <a:blip r:embed="rId11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020272" y="836712"/>
            <a:ext cx="190770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401" name="Рисунок 26" descr="C:\Users\-\Desktop\фото Надя с родителями\DSC04653.JPG"/>
          <p:cNvPicPr>
            <a:picLocks noChangeAspect="1" noChangeArrowheads="1"/>
          </p:cNvPicPr>
          <p:nvPr/>
        </p:nvPicPr>
        <p:blipFill>
          <a:blip r:embed="rId1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948264" y="2780928"/>
            <a:ext cx="1907802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405" name="Рисунок 31" descr="C:\Users\-\Desktop\фото Надя с родителями\DSC04642.JPG"/>
          <p:cNvPicPr>
            <a:picLocks noChangeAspect="1" noChangeArrowheads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>
            <a:off x="6948264" y="4509120"/>
            <a:ext cx="193059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Прямоугольник 32"/>
          <p:cNvSpPr/>
          <p:nvPr/>
        </p:nvSpPr>
        <p:spPr>
          <a:xfrm>
            <a:off x="4499992" y="6011614"/>
            <a:ext cx="464400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Мастер-класс «Использование приемов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мнемотехники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для развития речи </a:t>
            </a:r>
            <a:r>
              <a:rPr lang="ru-RU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детей»</a:t>
            </a:r>
            <a:endParaRPr lang="ru-RU" sz="20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6400" name="Рисунок 25" descr="C:\Users\-\Desktop\фото Надя с родителями\DSC04658.JPG"/>
          <p:cNvPicPr>
            <a:picLocks noChangeAspect="1" noChangeArrowheads="1"/>
          </p:cNvPicPr>
          <p:nvPr/>
        </p:nvPicPr>
        <p:blipFill>
          <a:blip r:embed="rId1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860032" y="1700808"/>
            <a:ext cx="1905543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7092280" y="2276872"/>
            <a:ext cx="1600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Консультации</a:t>
            </a:r>
          </a:p>
        </p:txBody>
      </p:sp>
      <p:pic>
        <p:nvPicPr>
          <p:cNvPr id="16404" name="Рисунок 29" descr="C:\Users\-\Desktop\фото Надя с родителями\DSC04645.JPG"/>
          <p:cNvPicPr>
            <a:picLocks noChangeAspect="1" noChangeArrowheads="1"/>
          </p:cNvPicPr>
          <p:nvPr/>
        </p:nvPicPr>
        <p:blipFill>
          <a:blip r:embed="rId15" cstate="print">
            <a:lum contrast="40000"/>
          </a:blip>
          <a:srcRect/>
          <a:stretch>
            <a:fillRect/>
          </a:stretch>
        </p:blipFill>
        <p:spPr bwMode="auto">
          <a:xfrm>
            <a:off x="4860032" y="4509120"/>
            <a:ext cx="18764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ru-RU" altLang="ru-RU" sz="36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323850" y="981075"/>
            <a:ext cx="8532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Взаимодействие  музыкальных руководителей с родителями </a:t>
            </a:r>
          </a:p>
        </p:txBody>
      </p:sp>
      <p:pic>
        <p:nvPicPr>
          <p:cNvPr id="17414" name="Рисунок 5" descr="C:\Users\Administrator\Desktop\театрализация\DSC03449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6660232" y="764704"/>
            <a:ext cx="2232793" cy="1584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23" name="Рисунок 15" descr="C:\Users\Administrator\Desktop\театрализация\DSC03461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836712"/>
            <a:ext cx="2232025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0" y="6093296"/>
            <a:ext cx="2627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Семинар  </a:t>
            </a:r>
            <a:r>
              <a:rPr lang="ru-RU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«Развиваем музыкальность через игру»</a:t>
            </a:r>
            <a:endParaRPr lang="ru-RU" sz="20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7420" name="Рисунок 12" descr="C:\Users\Administrator\Desktop\театрализация\DSC0347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6660232" y="4941168"/>
            <a:ext cx="2231900" cy="1583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475656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6" descr="C:\Users\Administrator\Desktop\театрализация\DSC03453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923928" y="764704"/>
            <a:ext cx="2232025" cy="158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7" name="Рисунок 9" descr="C:\Users\Administrator\Desktop\театрализация\DSC03452.JP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3923928" y="2564904"/>
            <a:ext cx="2232446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24" name="Рисунок 16" descr="C:\Users\Administrator\Desktop\театрализация\DSC03467.JPG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/>
          <a:stretch>
            <a:fillRect/>
          </a:stretch>
        </p:blipFill>
        <p:spPr bwMode="auto">
          <a:xfrm>
            <a:off x="3924301" y="4941168"/>
            <a:ext cx="2231876" cy="156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6" name="Рисунок 8" descr="C:\Users\Administrator\Desktop\театрализация\DSC03455.JPG"/>
          <p:cNvPicPr>
            <a:picLocks noChangeAspect="1" noChangeArrowheads="1"/>
          </p:cNvPicPr>
          <p:nvPr/>
        </p:nvPicPr>
        <p:blipFill>
          <a:blip r:embed="rId10" cstate="print">
            <a:lum contrast="40000"/>
          </a:blip>
          <a:srcRect/>
          <a:stretch>
            <a:fillRect/>
          </a:stretch>
        </p:blipFill>
        <p:spPr bwMode="auto">
          <a:xfrm>
            <a:off x="6660232" y="2564904"/>
            <a:ext cx="2231776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923928" y="4293096"/>
            <a:ext cx="475252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Театральный клуб родителей и педагогов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6657945"/>
            <a:ext cx="434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Консультация  «Развитие чувства ритма»</a:t>
            </a:r>
          </a:p>
        </p:txBody>
      </p:sp>
      <p:pic>
        <p:nvPicPr>
          <p:cNvPr id="17419" name="Рисунок 11" descr="C:\Users\Administrator\Desktop\театрализация\DSC03462.JPG"/>
          <p:cNvPicPr>
            <a:picLocks noChangeAspect="1" noChangeArrowheads="1"/>
          </p:cNvPicPr>
          <p:nvPr/>
        </p:nvPicPr>
        <p:blipFill>
          <a:blip r:embed="rId11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2636912"/>
            <a:ext cx="2232025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8" name="Рисунок 10" descr="C:\Users\Administrator\Desktop\театрализация\DSC03465.JPG"/>
          <p:cNvPicPr>
            <a:picLocks noChangeAspect="1" noChangeArrowheads="1"/>
          </p:cNvPicPr>
          <p:nvPr/>
        </p:nvPicPr>
        <p:blipFill>
          <a:blip r:embed="rId1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4437112"/>
            <a:ext cx="2207398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270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01578" y="2996952"/>
            <a:ext cx="3417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8864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Взаимодействие  инструктора по физической культуре </a:t>
            </a:r>
            <a:endParaRPr lang="ru-RU" sz="3200" dirty="0" smtClean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 eaLnBrk="1" hangingPunct="1">
              <a:defRPr/>
            </a:pPr>
            <a:r>
              <a:rPr lang="ru-RU" sz="32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 </a:t>
            </a: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родителями </a:t>
            </a:r>
          </a:p>
        </p:txBody>
      </p:sp>
      <p:pic>
        <p:nvPicPr>
          <p:cNvPr id="19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-180528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8" descr="C:\Users\-\Desktop\физкультура\DSC03419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236296" y="1772816"/>
            <a:ext cx="1907704" cy="14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8" name="Рисунок 7" descr="C:\Users\-\Desktop\физкультура\DSC03418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860032" y="1772816"/>
            <a:ext cx="201010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3" name="Рисунок 12" descr="C:\Users\-\Desktop\физкультура\DSC03416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7200079" y="3429000"/>
            <a:ext cx="194392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4" name="Рисунок 13" descr="C:\Users\-\Desktop\физкультура\DSC03430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7236296" y="5157192"/>
            <a:ext cx="190770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7" name="Рисунок 16" descr="C:\Users\-\Desktop\физкультура\DSC03424.JPG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2627784" y="3212976"/>
            <a:ext cx="192851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1" name="Рисунок 10" descr="C:\Users\-\Desktop\физкультура\DSC03411.JPG"/>
          <p:cNvPicPr>
            <a:picLocks noChangeAspect="1" noChangeArrowheads="1"/>
          </p:cNvPicPr>
          <p:nvPr/>
        </p:nvPicPr>
        <p:blipFill>
          <a:blip r:embed="rId9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627784" y="1484784"/>
            <a:ext cx="1924276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5" name="Рисунок 14" descr="C:\Users\-\Desktop\физкультура\DSC03433.JPG"/>
          <p:cNvPicPr>
            <a:picLocks noChangeAspect="1" noChangeArrowheads="1"/>
          </p:cNvPicPr>
          <p:nvPr/>
        </p:nvPicPr>
        <p:blipFill>
          <a:blip r:embed="rId10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860032" y="5157192"/>
            <a:ext cx="206638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2" name="Рисунок 11" descr="C:\Users\-\Desktop\физкультура\DSC03415.JP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>
            <a:off x="4860032" y="3429000"/>
            <a:ext cx="2039196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6" name="Рисунок 15" descr="C:\Users\-\Desktop\физкультура\DSC03423.JPG"/>
          <p:cNvPicPr>
            <a:picLocks noChangeAspect="1" noChangeArrowheads="1"/>
          </p:cNvPicPr>
          <p:nvPr/>
        </p:nvPicPr>
        <p:blipFill>
          <a:blip r:embed="rId1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3429000"/>
            <a:ext cx="197768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Рисунок 6" descr="C:\Users\-\Desktop\физкультура\DSC03410.JPG"/>
          <p:cNvPicPr>
            <a:picLocks noChangeAspect="1" noChangeArrowheads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>
            <a:off x="251520" y="1772816"/>
            <a:ext cx="1944218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2699792" y="4941168"/>
            <a:ext cx="171327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Спортивный досуг «Вернемся в детство»</a:t>
            </a:r>
          </a:p>
          <a:p>
            <a:pPr algn="ctr" eaLnBrk="1" hangingPunct="1">
              <a:defRPr/>
            </a:pPr>
            <a:r>
              <a:rPr lang="ru-RU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консультации</a:t>
            </a:r>
            <a:endParaRPr lang="ru-RU" sz="20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8440" name="Рисунок 9" descr="C:\Users\-\Desktop\физкультура\DSC03421.JPG"/>
          <p:cNvPicPr>
            <a:picLocks noChangeAspect="1" noChangeArrowheads="1"/>
          </p:cNvPicPr>
          <p:nvPr/>
        </p:nvPicPr>
        <p:blipFill>
          <a:blip r:embed="rId14" cstate="print">
            <a:lum contrast="40000"/>
          </a:blip>
          <a:srcRect/>
          <a:stretch>
            <a:fillRect/>
          </a:stretch>
        </p:blipFill>
        <p:spPr bwMode="auto">
          <a:xfrm>
            <a:off x="251520" y="5157192"/>
            <a:ext cx="1972469" cy="1439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01578" y="2996952"/>
            <a:ext cx="3417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19461" name="Прямоугольник 6"/>
          <p:cNvSpPr>
            <a:spLocks noChangeArrowheads="1"/>
          </p:cNvSpPr>
          <p:nvPr/>
        </p:nvSpPr>
        <p:spPr bwMode="auto">
          <a:xfrm>
            <a:off x="0" y="0"/>
            <a:ext cx="6228184" cy="115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32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  <a:latin typeface="Monotype Corsiva" pitchFamily="66" charset="0"/>
              </a:rPr>
              <a:t>Совместная деятельность детского сада и семьи    </a:t>
            </a:r>
          </a:p>
          <a:p>
            <a:pPr algn="ctr" eaLnBrk="1" hangingPunct="1"/>
            <a:endParaRPr lang="ru-RU" altLang="ru-RU" b="1" dirty="0">
              <a:solidFill>
                <a:srgbClr val="7030A0"/>
              </a:solidFill>
            </a:endParaRPr>
          </a:p>
        </p:txBody>
      </p:sp>
      <p:pic>
        <p:nvPicPr>
          <p:cNvPr id="15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2699792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899592" y="6150114"/>
            <a:ext cx="324036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Утренник «Наши мамы самые красивые» </a:t>
            </a:r>
          </a:p>
        </p:txBody>
      </p:sp>
      <p:sp>
        <p:nvSpPr>
          <p:cNvPr id="19468" name="Скругленный прямоугольник 5" descr="C:\Users\Владелец\Desktop\S7002670.JPG"/>
          <p:cNvSpPr>
            <a:spLocks noChangeArrowheads="1"/>
          </p:cNvSpPr>
          <p:nvPr/>
        </p:nvSpPr>
        <p:spPr bwMode="auto">
          <a:xfrm>
            <a:off x="2627784" y="4365104"/>
            <a:ext cx="2303463" cy="1800225"/>
          </a:xfrm>
          <a:prstGeom prst="roundRect">
            <a:avLst>
              <a:gd name="adj" fmla="val 0"/>
            </a:avLst>
          </a:prstGeom>
          <a:blipFill dpi="0" rotWithShape="1">
            <a:blip r:embed="rId4" cstate="print">
              <a:lum contrast="40000"/>
            </a:blip>
            <a:srcRect/>
            <a:stretch>
              <a:fillRect/>
            </a:stretch>
          </a:blipFill>
          <a:ln w="7620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19467" name="Рисунок 8" descr="C:\Users\Administrator\Desktop\работа с родителями\DSC02676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79512" y="4365104"/>
            <a:ext cx="24005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6" name="Рисунок 7" descr="C:\Users\Administrator\Desktop\работа с родителями\DSC02674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179512" y="2348880"/>
            <a:ext cx="240055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508104" y="6150114"/>
            <a:ext cx="324036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«День матери» </a:t>
            </a:r>
          </a:p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(традиция в детском саду) </a:t>
            </a:r>
          </a:p>
        </p:txBody>
      </p:sp>
      <p:pic>
        <p:nvPicPr>
          <p:cNvPr id="19469" name="Рисунок 12" descr="C:\Users\-\Desktop\конкурс работа с родителями\День матери в старшей логопед гр. 22.11.17\P71122-163545.jpg"/>
          <p:cNvPicPr>
            <a:picLocks noChangeAspect="1" noChangeArrowheads="1"/>
          </p:cNvPicPr>
          <p:nvPr/>
        </p:nvPicPr>
        <p:blipFill>
          <a:blip r:embed="rId7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004048" y="4509120"/>
            <a:ext cx="2446337" cy="1649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Рисунок 5" descr="C:\Users\Administrator\Desktop\работа с родителями\День матери2017\Фото День матери\IMG_7271.JP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228184" y="404664"/>
            <a:ext cx="2446338" cy="1671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3" name="Рисунок 5" descr="C:\Users\Administrator\Desktop\день матери\IMG_20161124_161046.jpg"/>
          <p:cNvPicPr>
            <a:picLocks noChangeAspect="1" noChangeArrowheads="1"/>
          </p:cNvPicPr>
          <p:nvPr/>
        </p:nvPicPr>
        <p:blipFill>
          <a:blip r:embed="rId9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550150" y="4005064"/>
            <a:ext cx="1593850" cy="212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5" name="Рисунок 6" descr="C:\Users\Administrator\Desktop\IMG_20171123_165959.jpg"/>
          <p:cNvPicPr>
            <a:picLocks noChangeAspect="1" noChangeArrowheads="1"/>
          </p:cNvPicPr>
          <p:nvPr/>
        </p:nvPicPr>
        <p:blipFill>
          <a:blip r:embed="rId10" cstate="print">
            <a:lum contrast="40000"/>
          </a:blip>
          <a:srcRect/>
          <a:stretch>
            <a:fillRect/>
          </a:stretch>
        </p:blipFill>
        <p:spPr bwMode="auto">
          <a:xfrm>
            <a:off x="6686550" y="2204864"/>
            <a:ext cx="2457450" cy="166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4" name="Рисунок 9" descr="C:\Users\Administrator\Desktop\работа с родителями\день матери\DSC02415.JP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>
            <a:off x="3275856" y="2132856"/>
            <a:ext cx="1600200" cy="214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0" y="836712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3513" indent="85725" eaLnBrk="1" hangingPunct="1"/>
            <a:r>
              <a:rPr lang="ru-RU" altLang="ru-RU" b="1" dirty="0" smtClean="0">
                <a:ln>
                  <a:solidFill>
                    <a:srgbClr val="663300"/>
                  </a:solidFill>
                </a:ln>
                <a:solidFill>
                  <a:srgbClr val="FF0000"/>
                </a:solidFill>
              </a:rPr>
              <a:t>Досуговые формы:</a:t>
            </a:r>
          </a:p>
          <a:p>
            <a:pPr marL="1433513" indent="85725"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ln>
                  <a:solidFill>
                    <a:srgbClr val="6633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altLang="ru-RU" b="1" dirty="0" smtClean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праздники, утренники; </a:t>
            </a:r>
          </a:p>
          <a:p>
            <a:pPr marL="1433513" indent="85725"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соревнования;</a:t>
            </a:r>
          </a:p>
          <a:p>
            <a:pPr marL="1433513" indent="85725"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субботники;</a:t>
            </a:r>
          </a:p>
          <a:p>
            <a:pPr marL="1433513" indent="85725"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экскурсии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01578" y="2996952"/>
            <a:ext cx="3417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093296"/>
            <a:ext cx="7848872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0" y="18891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0"/>
            <a:ext cx="712879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Выставка работ  детей и родителей «Осень волшебница» </a:t>
            </a:r>
          </a:p>
        </p:txBody>
      </p:sp>
      <p:pic>
        <p:nvPicPr>
          <p:cNvPr id="12" name="Рисунок 11" descr="D:\Desktop\Снимок3.PNG"/>
          <p:cNvPicPr/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2852936"/>
            <a:ext cx="2123728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3" descr="C:\Users\Administrator\Desktop\выставка творчества.jpg"/>
          <p:cNvPicPr>
            <a:picLocks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>
          <a:xfrm>
            <a:off x="0" y="4293096"/>
            <a:ext cx="2112963" cy="2252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D:\Desktop\Снимок6.PNG"/>
          <p:cNvPicPr/>
          <p:nvPr/>
        </p:nvPicPr>
        <p:blipFill>
          <a:blip r:embed="rId5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339752" y="1556792"/>
            <a:ext cx="18002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Users\-\Desktop\DSC02385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2339752" y="3068960"/>
            <a:ext cx="2159000" cy="162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2" descr="C:\Users\-\Desktop\DSC02384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2339752" y="4941168"/>
            <a:ext cx="2160588" cy="162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D:\Desktop\8.PNG"/>
          <p:cNvPicPr/>
          <p:nvPr/>
        </p:nvPicPr>
        <p:blipFill>
          <a:blip r:embed="rId8" cstate="print">
            <a:lum contrast="30000"/>
          </a:blip>
          <a:srcRect/>
          <a:stretch>
            <a:fillRect/>
          </a:stretch>
        </p:blipFill>
        <p:spPr bwMode="auto">
          <a:xfrm>
            <a:off x="4644008" y="1556792"/>
            <a:ext cx="1800199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4" descr="C:\Users\-\Desktop\DSC02393.JPG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/>
          <a:stretch>
            <a:fillRect/>
          </a:stretch>
        </p:blipFill>
        <p:spPr bwMode="auto">
          <a:xfrm>
            <a:off x="4716016" y="3068960"/>
            <a:ext cx="2016125" cy="162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3" descr="C:\Users\-\Desktop\DSC02387.JPG"/>
          <p:cNvPicPr>
            <a:picLocks noChangeAspect="1" noChangeArrowheads="1"/>
          </p:cNvPicPr>
          <p:nvPr/>
        </p:nvPicPr>
        <p:blipFill>
          <a:blip r:embed="rId10" cstate="print">
            <a:lum contrast="30000"/>
          </a:blip>
          <a:srcRect/>
          <a:stretch>
            <a:fillRect/>
          </a:stretch>
        </p:blipFill>
        <p:spPr bwMode="auto">
          <a:xfrm>
            <a:off x="4716016" y="4941168"/>
            <a:ext cx="2016125" cy="162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D:\Desktop\Снимок1.PNG"/>
          <p:cNvPicPr/>
          <p:nvPr/>
        </p:nvPicPr>
        <p:blipFill>
          <a:blip r:embed="rId11" cstate="print">
            <a:lum contrast="30000"/>
          </a:blip>
          <a:srcRect/>
          <a:stretch>
            <a:fillRect/>
          </a:stretch>
        </p:blipFill>
        <p:spPr bwMode="auto">
          <a:xfrm>
            <a:off x="7020272" y="1556792"/>
            <a:ext cx="18002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D:\Desktop\Снимок5.PNG"/>
          <p:cNvPicPr/>
          <p:nvPr/>
        </p:nvPicPr>
        <p:blipFill>
          <a:blip r:embed="rId12" cstate="print">
            <a:lum contrast="30000"/>
          </a:blip>
          <a:srcRect/>
          <a:stretch>
            <a:fillRect/>
          </a:stretch>
        </p:blipFill>
        <p:spPr bwMode="auto">
          <a:xfrm>
            <a:off x="7020272" y="3068960"/>
            <a:ext cx="1800200" cy="1620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D:\Desktop\Снимок7.PNG"/>
          <p:cNvPicPr/>
          <p:nvPr/>
        </p:nvPicPr>
        <p:blipFill>
          <a:blip r:embed="rId1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020272" y="4941168"/>
            <a:ext cx="1800200" cy="1620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04_1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0528" y="908720"/>
            <a:ext cx="2424160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01578" y="2996952"/>
            <a:ext cx="3417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6632"/>
            <a:ext cx="784887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Мы вместе </a:t>
            </a:r>
          </a:p>
        </p:txBody>
      </p:sp>
      <p:pic>
        <p:nvPicPr>
          <p:cNvPr id="21509" name="Рисунок 3" descr="C:\Users\Administrator\Desktop\работа с родителями\День матери2017\Фото День матери\ссс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908050"/>
            <a:ext cx="8766168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ds04.infourok.ru/uploads/ex/03ed/0011690c-60aa8316/hello_html_m7d7727c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51923"/>
          <a:stretch>
            <a:fillRect/>
          </a:stretch>
        </p:blipFill>
        <p:spPr bwMode="auto">
          <a:xfrm>
            <a:off x="5796136" y="3450582"/>
            <a:ext cx="2520280" cy="340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ds04.infourok.ru/uploads/ex/03ed/0011690c-60aa8316/hello_html_m7d7727c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46154"/>
          <a:stretch>
            <a:fillRect/>
          </a:stretch>
        </p:blipFill>
        <p:spPr bwMode="auto">
          <a:xfrm>
            <a:off x="-252536" y="3525697"/>
            <a:ext cx="2592288" cy="312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68538" y="2492375"/>
            <a:ext cx="4392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179388" y="981075"/>
            <a:ext cx="8748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101" name="Прямоугольник 17"/>
          <p:cNvSpPr>
            <a:spLocks noChangeArrowheads="1"/>
          </p:cNvSpPr>
          <p:nvPr/>
        </p:nvSpPr>
        <p:spPr bwMode="auto">
          <a:xfrm>
            <a:off x="1042988" y="188913"/>
            <a:ext cx="70580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800" b="1" i="1" dirty="0">
                <a:solidFill>
                  <a:srgbClr val="C00000"/>
                </a:solidFill>
              </a:rPr>
              <a:t>Проект направлен на решение следующих задач</a:t>
            </a:r>
            <a:r>
              <a:rPr lang="ru-RU" altLang="ru-RU" sz="2400" b="1" i="1" dirty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4102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2916238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9"/>
          <p:cNvSpPr>
            <a:spLocks noChangeArrowheads="1"/>
          </p:cNvSpPr>
          <p:nvPr/>
        </p:nvSpPr>
        <p:spPr bwMode="auto">
          <a:xfrm>
            <a:off x="755576" y="1916832"/>
            <a:ext cx="7920038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ru-RU" sz="2000" i="1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Структурировать работу воспитателей с родителями и придать ей комплексный характер.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ru-RU" sz="2000" i="1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Вовлечь родителей в образовательный процесс с целью формирования понимания важности и личной заинтересованности родителей в развитии ребенка.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ru-RU" sz="2000" i="1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Расширить представления по вопросам организации совместной с детьми проектной деятельности, заинтересовать родителей в совместных мероприятиях.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ru-RU" sz="2000" i="1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Создать атмосферу взаимопонимания, эмоциональной взаимоподдержки, общности интересов педагогов, родителей и детей.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altLang="ru-RU" sz="2000" i="1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Познакомить родителей с методами и приемами организации досуговой деятельности в семье.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altLang="ru-RU" dirty="0">
              <a:ln w="18415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altLang="ru-RU" sz="2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-242888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6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ru-RU" altLang="ru-RU" sz="3200" b="1" dirty="0">
              <a:latin typeface="Calibri" pitchFamily="34" charset="0"/>
            </a:endParaRPr>
          </a:p>
        </p:txBody>
      </p:sp>
      <p:pic>
        <p:nvPicPr>
          <p:cNvPr id="5125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2916238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467544" y="260648"/>
            <a:ext cx="835292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altLang="ru-RU" sz="2800" b="1" dirty="0">
                <a:solidFill>
                  <a:srgbClr val="7030A0"/>
                </a:solidFill>
              </a:rPr>
              <a:t> </a:t>
            </a:r>
            <a:r>
              <a:rPr lang="ru-RU" altLang="ru-RU" sz="2800" b="1" dirty="0">
                <a:solidFill>
                  <a:srgbClr val="C00000"/>
                </a:solidFill>
              </a:rPr>
              <a:t>Механизм реализации проекта.</a:t>
            </a:r>
            <a:endParaRPr lang="ru-RU" altLang="ru-RU" sz="2800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r>
              <a:rPr lang="ru-RU" altLang="ru-RU" sz="2000" b="1" i="1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реализуется через систему взаимодействия дошкольного учреждения с семьей через использования разнообразных форм и интеграцию со специалистами дошкольного учреждения.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ln>
                  <a:solidFill>
                    <a:srgbClr val="663300"/>
                  </a:solidFill>
                </a:ln>
                <a:solidFill>
                  <a:srgbClr val="C00000"/>
                </a:solidFill>
              </a:rPr>
              <a:t>Ценностные приоритеты образовательного проекта:</a:t>
            </a:r>
            <a:endParaRPr lang="ru-RU" altLang="ru-RU" sz="2400" dirty="0">
              <a:ln>
                <a:solidFill>
                  <a:srgbClr val="663300"/>
                </a:solidFill>
              </a:ln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r>
              <a:rPr lang="ru-RU" altLang="ru-RU" sz="2000" b="1" i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Реализация проекта осуществляется через формы взаимодействия, которые интегрируются в зависимости от целей образовательной деятельности. Интегрированный подход дает возможность развивать в единстве познавательную и практическую сферы личности ребенка</a:t>
            </a:r>
            <a:r>
              <a:rPr lang="ru-RU" altLang="ru-RU" sz="2000" i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altLang="ru-RU" sz="2000" b="1" i="1" dirty="0">
              <a:solidFill>
                <a:srgbClr val="C0000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ru-RU" altLang="ru-RU" sz="1600" b="1" i="1" dirty="0"/>
          </a:p>
          <a:p>
            <a:pPr eaLnBrk="1" hangingPunct="1">
              <a:buFont typeface="Arial" charset="0"/>
              <a:buNone/>
              <a:defRPr/>
            </a:pPr>
            <a:r>
              <a:rPr lang="ru-RU" altLang="ru-RU" sz="1600" i="1" dirty="0">
                <a:solidFill>
                  <a:srgbClr val="C00000"/>
                </a:solidFill>
              </a:rPr>
              <a:t> </a:t>
            </a:r>
            <a:endParaRPr lang="ru-RU" altLang="ru-RU" dirty="0"/>
          </a:p>
        </p:txBody>
      </p:sp>
      <p:pic>
        <p:nvPicPr>
          <p:cNvPr id="5127" name="Рисунок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2771775" y="3860800"/>
            <a:ext cx="36385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323850" y="3213100"/>
            <a:ext cx="86407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</a:rPr>
              <a:t>Формы взаимодействия дошкольного образовательного учреждения и семьи</a:t>
            </a:r>
            <a:endParaRPr lang="ru-RU" alt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72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68313" y="1196975"/>
            <a:ext cx="828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24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149" name="Прямоугольник 9"/>
          <p:cNvSpPr>
            <a:spLocks noChangeArrowheads="1"/>
          </p:cNvSpPr>
          <p:nvPr/>
        </p:nvSpPr>
        <p:spPr bwMode="auto">
          <a:xfrm>
            <a:off x="179388" y="0"/>
            <a:ext cx="87137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 Изучение семьи, запросов, уровня психолого-педагогической компетентности, семейных ценностей     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Информационно-аналитические формы: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000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экспресс-опрос или анкетирование</a:t>
            </a:r>
          </a:p>
        </p:txBody>
      </p:sp>
      <p:pic>
        <p:nvPicPr>
          <p:cNvPr id="6150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-180528" y="1412875"/>
            <a:ext cx="59737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Прямоугольник 10"/>
          <p:cNvSpPr>
            <a:spLocks noChangeArrowheads="1"/>
          </p:cNvSpPr>
          <p:nvPr/>
        </p:nvSpPr>
        <p:spPr bwMode="auto">
          <a:xfrm>
            <a:off x="0" y="2708275"/>
            <a:ext cx="42497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ln>
                  <a:solidFill>
                    <a:srgbClr val="663300"/>
                  </a:solidFill>
                </a:ln>
                <a:solidFill>
                  <a:srgbClr val="C00000"/>
                </a:solidFill>
              </a:rPr>
              <a:t>Основная задача: </a:t>
            </a:r>
          </a:p>
          <a:p>
            <a:pPr algn="ctr" eaLnBrk="1" hangingPunct="1"/>
            <a:r>
              <a:rPr lang="ru-RU" altLang="ru-RU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сбор, обработка и использование данных о семье каждого воспитанника.</a:t>
            </a:r>
          </a:p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" name="Рисунок 13" descr="C:\Users\Administrator\Desktop\работа с родителями\Марина Николаевна\DSC03363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323850" y="4005263"/>
            <a:ext cx="3527425" cy="266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3" name="Рисунок 8" descr="C:\Users\-\Desktop\DSC03378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197475" y="1760538"/>
            <a:ext cx="3533775" cy="266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54" name="Прямоугольник 14"/>
          <p:cNvSpPr>
            <a:spLocks noChangeArrowheads="1"/>
          </p:cNvSpPr>
          <p:nvPr/>
        </p:nvSpPr>
        <p:spPr bwMode="auto">
          <a:xfrm>
            <a:off x="4572000" y="4549775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Только на аналитической основе возможно осуществление индивидуального, личностно-ориентированного подхода к ребенку, повышение эффективности воспитательно-образовательной работы с детьми, построение грамотного общения с родителями</a:t>
            </a:r>
            <a:r>
              <a:rPr lang="ru-RU" altLang="ru-RU" b="1" dirty="0">
                <a:solidFill>
                  <a:srgbClr val="0033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5"/>
          <p:cNvSpPr>
            <a:spLocks noChangeArrowheads="1"/>
          </p:cNvSpPr>
          <p:nvPr/>
        </p:nvSpPr>
        <p:spPr bwMode="auto">
          <a:xfrm>
            <a:off x="2051050" y="188913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3200" b="1" i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</a:rPr>
              <a:t>Информирование родителей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b="1" i="1" dirty="0">
                <a:solidFill>
                  <a:srgbClr val="C00000"/>
                </a:solidFill>
              </a:rPr>
              <a:t>     </a:t>
            </a:r>
          </a:p>
          <a:p>
            <a:pPr eaLnBrk="1" hangingPunct="1"/>
            <a:endParaRPr lang="ru-RU" altLang="ru-RU" sz="1600" b="1" dirty="0">
              <a:solidFill>
                <a:srgbClr val="C00000"/>
              </a:solidFill>
            </a:endParaRPr>
          </a:p>
        </p:txBody>
      </p:sp>
      <p:pic>
        <p:nvPicPr>
          <p:cNvPr id="7174" name="Рисунок 9" descr="C:\Users\Administrator\Desktop\работа с родителями\DSC03328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659563" y="981075"/>
            <a:ext cx="2197100" cy="1871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876256" y="4941168"/>
            <a:ext cx="2267744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стенды папки-передвижки</a:t>
            </a:r>
          </a:p>
        </p:txBody>
      </p:sp>
      <p:pic>
        <p:nvPicPr>
          <p:cNvPr id="2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0" y="1412875"/>
            <a:ext cx="59737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Прямоугольник 6"/>
          <p:cNvSpPr>
            <a:spLocks noChangeArrowheads="1"/>
          </p:cNvSpPr>
          <p:nvPr/>
        </p:nvSpPr>
        <p:spPr bwMode="auto">
          <a:xfrm>
            <a:off x="2124075" y="1268413"/>
            <a:ext cx="45720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Наглядно-информационные формы: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информационно-ознакомительные;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информационно-просветительские</a:t>
            </a:r>
          </a:p>
        </p:txBody>
      </p:sp>
      <p:sp>
        <p:nvSpPr>
          <p:cNvPr id="7176" name="Прямоугольник 7"/>
          <p:cNvSpPr>
            <a:spLocks noChangeArrowheads="1"/>
          </p:cNvSpPr>
          <p:nvPr/>
        </p:nvSpPr>
        <p:spPr bwMode="auto">
          <a:xfrm>
            <a:off x="251520" y="3284984"/>
            <a:ext cx="43211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1" dirty="0">
                <a:ln>
                  <a:solidFill>
                    <a:srgbClr val="663300"/>
                  </a:solidFill>
                </a:ln>
                <a:solidFill>
                  <a:srgbClr val="FF9900"/>
                </a:solidFill>
              </a:rPr>
              <a:t>Решают задачи ознакомления   родителей с условиями, содержанием и методами воспитания детей  в условиях дошкольного учреждения, позволяют правильно оценить деятельность педагогов, пересмотреть методы и приемы домашнего воспитания , объективно увидеть деятельность воспитателя.</a:t>
            </a:r>
            <a:br>
              <a:rPr lang="ru-RU" b="1" dirty="0">
                <a:ln>
                  <a:solidFill>
                    <a:srgbClr val="663300"/>
                  </a:solidFill>
                </a:ln>
                <a:solidFill>
                  <a:srgbClr val="FF9900"/>
                </a:solidFill>
              </a:rPr>
            </a:br>
            <a:endParaRPr lang="ru-RU" dirty="0">
              <a:ln>
                <a:solidFill>
                  <a:srgbClr val="663300"/>
                </a:solidFill>
              </a:ln>
              <a:solidFill>
                <a:srgbClr val="FF99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132856"/>
            <a:ext cx="187220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smtClean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буклеты </a:t>
            </a:r>
            <a:r>
              <a:rPr lang="ru-RU" sz="36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памятки</a:t>
            </a:r>
          </a:p>
        </p:txBody>
      </p:sp>
      <p:pic>
        <p:nvPicPr>
          <p:cNvPr id="3" name="Рисунок 10" descr="C:\Users\Administrator\Desktop\работа с родителями\DSC03325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580063" y="2924175"/>
            <a:ext cx="2159000" cy="187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1" descr="C:\Users\Administrator\Desktop\работа с родителями\DSC03327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643438" y="4868863"/>
            <a:ext cx="2166937" cy="172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-\Desktop\DSC0347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6" y="358761"/>
            <a:ext cx="2118836" cy="1724433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6"/>
          <p:cNvSpPr>
            <a:spLocks noChangeArrowheads="1"/>
          </p:cNvSpPr>
          <p:nvPr/>
        </p:nvSpPr>
        <p:spPr bwMode="auto">
          <a:xfrm>
            <a:off x="0" y="701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dirty="0"/>
          </a:p>
        </p:txBody>
      </p:sp>
      <p:pic>
        <p:nvPicPr>
          <p:cNvPr id="8196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331913" y="1412875"/>
            <a:ext cx="59737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2636912"/>
            <a:ext cx="3816424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Стенгазета «Пожелания Деду Морозу»»</a:t>
            </a:r>
          </a:p>
        </p:txBody>
      </p:sp>
      <p:pic>
        <p:nvPicPr>
          <p:cNvPr id="8" name="Picture 2" descr="D:\Desktop\Снимок.PN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395536" y="3501008"/>
            <a:ext cx="3384375" cy="291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6396335"/>
            <a:ext cx="410445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Стенгазета «Как я провел лето» </a:t>
            </a:r>
          </a:p>
        </p:txBody>
      </p:sp>
      <p:pic>
        <p:nvPicPr>
          <p:cNvPr id="9" name="Picture 2" descr="D:\Desktop\detsad-433657-1519883603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5508104" y="332656"/>
            <a:ext cx="3338615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327576" y="2636912"/>
            <a:ext cx="3816424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Стенгазета к «Дню защитника Отечества»</a:t>
            </a:r>
          </a:p>
        </p:txBody>
      </p:sp>
      <p:pic>
        <p:nvPicPr>
          <p:cNvPr id="1029" name="Picture 2" descr="D:\наши детки\IMG_20171122_165530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5364088" y="3645024"/>
            <a:ext cx="3465512" cy="252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183560" y="6396335"/>
            <a:ext cx="396044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Стенгазета «День матери» </a:t>
            </a:r>
          </a:p>
        </p:txBody>
      </p:sp>
      <p:pic>
        <p:nvPicPr>
          <p:cNvPr id="14" name="Рисунок 13" descr="2018-05-29 14-56-08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r="3538" b="4851"/>
          <a:stretch>
            <a:fillRect/>
          </a:stretch>
        </p:blipFill>
        <p:spPr>
          <a:xfrm>
            <a:off x="395536" y="332656"/>
            <a:ext cx="3384376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1116013" y="333375"/>
            <a:ext cx="415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4000" b="1" dirty="0">
                <a:solidFill>
                  <a:srgbClr val="00B050"/>
                </a:solidFill>
                <a:latin typeface="Calibri" pitchFamily="34" charset="0"/>
              </a:rPr>
              <a:t>  </a:t>
            </a:r>
            <a:endParaRPr lang="ru-RU" altLang="ru-RU" sz="40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684213" y="1052513"/>
            <a:ext cx="8459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40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ru-RU" altLang="ru-RU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877272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8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Партфолио группы </a:t>
            </a:r>
          </a:p>
        </p:txBody>
      </p:sp>
      <p:pic>
        <p:nvPicPr>
          <p:cNvPr id="9222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187450" y="1412875"/>
            <a:ext cx="59737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8" descr="C:\Users\Administrator\Desktop\семинар с родителями\DSC01151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12400"/>
          <a:stretch>
            <a:fillRect/>
          </a:stretch>
        </p:blipFill>
        <p:spPr bwMode="auto">
          <a:xfrm>
            <a:off x="6372200" y="404664"/>
            <a:ext cx="254348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979712" y="2708920"/>
            <a:ext cx="6457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800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Методические выставки для родителей </a:t>
            </a:r>
            <a:endParaRPr lang="ru-RU" sz="3200" dirty="0" smtClean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eaLnBrk="1" hangingPunct="1">
              <a:defRPr/>
            </a:pPr>
            <a:r>
              <a:rPr lang="ru-RU" sz="32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Развитие мелкой моторики руки» </a:t>
            </a:r>
          </a:p>
        </p:txBody>
      </p:sp>
      <p:pic>
        <p:nvPicPr>
          <p:cNvPr id="8204" name="Рисунок 13" descr="G:\DCIM\101MSDCF\DSC03409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3717032"/>
            <a:ext cx="173588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2" name="Рисунок 11" descr="G:\DCIM\101MSDCF\DSC03407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3419872" y="4221088"/>
            <a:ext cx="264616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3" name="Рисунок 12" descr="G:\DCIM\101MSDCF\DSC03408.JPG"/>
          <p:cNvPicPr>
            <a:picLocks noChangeAspect="1" noChangeArrowheads="1"/>
          </p:cNvPicPr>
          <p:nvPr/>
        </p:nvPicPr>
        <p:blipFill>
          <a:blip r:embed="rId7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228184" y="4221088"/>
            <a:ext cx="267063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707904" y="6334780"/>
            <a:ext cx="4918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8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Сайт дошкольного учреждения, реклама в СМИ </a:t>
            </a:r>
          </a:p>
        </p:txBody>
      </p:sp>
      <p:pic>
        <p:nvPicPr>
          <p:cNvPr id="8197" name="Рисунок 6" descr="C:\Users\Administrator\Desktop\семинар с родителями\DSC01150.JP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1520" y="404664"/>
            <a:ext cx="2555875" cy="216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Рисунок 7" descr="C:\Users\Administrator\Desktop\семинар с родителями\DSC01152.JPG"/>
          <p:cNvPicPr>
            <a:picLocks noChangeAspect="1" noChangeArrowheads="1"/>
          </p:cNvPicPr>
          <p:nvPr/>
        </p:nvPicPr>
        <p:blipFill>
          <a:blip r:embed="rId9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131840" y="188640"/>
            <a:ext cx="2932157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755650" y="250825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250825" y="1052513"/>
            <a:ext cx="8605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600" b="1" i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ru-RU" altLang="ru-RU" sz="36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0245" name="Picture 2" descr="http://zt16.ru/wp-content/uploads/2016/09/140518_original-768x39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5913" y="188913"/>
            <a:ext cx="24780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0" y="1412875"/>
            <a:ext cx="59737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7"/>
          <p:cNvSpPr>
            <a:spLocks noChangeArrowheads="1"/>
          </p:cNvSpPr>
          <p:nvPr/>
        </p:nvSpPr>
        <p:spPr bwMode="auto">
          <a:xfrm>
            <a:off x="0" y="836613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</a:rPr>
              <a:t>Познавательные формы: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консультирование;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педагогическая беседа;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практикум;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вечера вопросов и ответов;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круглый стол;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игровые практикумы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родительское собрание;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родительский тренинг;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дни добрых дел;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совместные проекты и занятия;</a:t>
            </a:r>
          </a:p>
          <a:p>
            <a:pPr marL="444500" eaLnBrk="1" hangingPunct="1">
              <a:buFont typeface="Wingdings" pitchFamily="2" charset="2"/>
              <a:buChar char="Ø"/>
              <a:defRPr/>
            </a:pPr>
            <a:r>
              <a:rPr lang="ru-RU" altLang="ru-RU" sz="1600" b="1" i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</a:rPr>
              <a:t>гостиные, художественные мастерские и др.</a:t>
            </a:r>
          </a:p>
        </p:txBody>
      </p:sp>
      <p:pic>
        <p:nvPicPr>
          <p:cNvPr id="9224" name="Рисунок 9" descr="C:\Users\-\Desktop\конкурс работа с родителями\фотго конкурс кормушек\P71211-111319.jp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51520" y="4653136"/>
            <a:ext cx="2306147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6" name="Рисунок 12" descr="C:\Users\-\Desktop\конкурс работа с родителями\фотго конкурс кормушек\P71212-120426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7452320" y="4437112"/>
            <a:ext cx="1448903" cy="2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7" name="Рисунок 14" descr="C:\Users\-\Desktop\конкурс работа с родителями\фотго конкурс кормушек\P71212-120811.jpg"/>
          <p:cNvPicPr>
            <a:picLocks noChangeAspect="1" noChangeArrowheads="1"/>
          </p:cNvPicPr>
          <p:nvPr/>
        </p:nvPicPr>
        <p:blipFill>
          <a:blip r:embed="rId7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580112" y="4437111"/>
            <a:ext cx="1581810" cy="2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8" name="Рисунок 4" descr="C:\Users\Administrator\Desktop\родительское собрание фото 2018.JP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932040" y="1772816"/>
            <a:ext cx="2823113" cy="2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5" name="Рисунок 11" descr="C:\Users\-\Desktop\конкурс работа с родителями\фотго конкурс кормушек\P71212-120606.jpg"/>
          <p:cNvPicPr>
            <a:picLocks noChangeAspect="1" noChangeArrowheads="1"/>
          </p:cNvPicPr>
          <p:nvPr/>
        </p:nvPicPr>
        <p:blipFill>
          <a:blip r:embed="rId9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915816" y="4653136"/>
            <a:ext cx="2351267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53" name="TextBox 15"/>
          <p:cNvSpPr txBox="1">
            <a:spLocks noChangeArrowheads="1"/>
          </p:cNvSpPr>
          <p:nvPr/>
        </p:nvSpPr>
        <p:spPr bwMode="auto">
          <a:xfrm>
            <a:off x="0" y="115888"/>
            <a:ext cx="705643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i="1" dirty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</a:rPr>
              <a:t>Просвещение и обучение родителей      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16016" y="3861048"/>
            <a:ext cx="324036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Родительские собрания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6457890"/>
            <a:ext cx="536437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Дни добрых дней  «Построим скворечники»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есня\Desktop\анимашки\ramka-1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915816" y="2636912"/>
            <a:ext cx="338437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000" dirty="0">
              <a:ln w="18415" cmpd="sng">
                <a:solidFill>
                  <a:srgbClr val="8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243" name="Скругленный прямоугольник 7" descr="C:\Users\Владелец\Desktop\S7002670.JPG"/>
          <p:cNvSpPr>
            <a:spLocks noChangeArrowheads="1"/>
          </p:cNvSpPr>
          <p:nvPr/>
        </p:nvSpPr>
        <p:spPr bwMode="auto">
          <a:xfrm>
            <a:off x="539750" y="260350"/>
            <a:ext cx="2089150" cy="1584325"/>
          </a:xfrm>
          <a:prstGeom prst="roundRect">
            <a:avLst>
              <a:gd name="adj" fmla="val 0"/>
            </a:avLst>
          </a:prstGeom>
          <a:blipFill dpi="0" rotWithShape="1">
            <a:blip r:embed="rId3" cstate="print">
              <a:lum bright="10000" contrast="40000"/>
            </a:blip>
            <a:srcRect/>
            <a:stretch>
              <a:fillRect/>
            </a:stretch>
          </a:blipFill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10248" name="Рисунок 9" descr="C:\Users\Administrator\Desktop\семинар с родителями\DSC01181.JPG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6659563" y="188913"/>
            <a:ext cx="2111375" cy="15843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270" name="Picture 12" descr="https://opening.nethouse.ru/static/img/0000/0003/0296/30296724.fmxijrg4n0.W66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692275" y="1412875"/>
            <a:ext cx="59737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Рисунок 10" descr="C:\Users\Administrator\Desktop\семинар с родителями\DSC01186.JPG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/>
          <a:stretch>
            <a:fillRect/>
          </a:stretch>
        </p:blipFill>
        <p:spPr bwMode="auto">
          <a:xfrm>
            <a:off x="4427538" y="3933825"/>
            <a:ext cx="2089150" cy="158273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245" name="Скругленный прямоугольник 9" descr="C:\Users\Владелец\Desktop\S7002670.JPG"/>
          <p:cNvSpPr>
            <a:spLocks noChangeArrowheads="1"/>
          </p:cNvSpPr>
          <p:nvPr/>
        </p:nvSpPr>
        <p:spPr bwMode="auto">
          <a:xfrm>
            <a:off x="6732588" y="3933825"/>
            <a:ext cx="2089150" cy="1582738"/>
          </a:xfrm>
          <a:prstGeom prst="roundRect">
            <a:avLst>
              <a:gd name="adj" fmla="val 778"/>
            </a:avLst>
          </a:prstGeom>
          <a:blipFill dpi="0" rotWithShape="1">
            <a:blip r:embed="rId7" cstate="print">
              <a:lum bright="20000" contrast="40000"/>
            </a:blip>
            <a:srcRect/>
            <a:stretch>
              <a:fillRect/>
            </a:stretch>
          </a:blipFill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10249" name="Рисунок 4" descr="C:\Users\Administrator\Desktop\семинар с родителями\DSC01163.JP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659563" y="2060575"/>
            <a:ext cx="2089150" cy="15843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50" name="Рисунок 8" descr="C:\Users\Administrator\Desktop\семинар с родителями\DSC01237.JPG"/>
          <p:cNvPicPr>
            <a:picLocks noChangeAspect="1" noChangeArrowheads="1"/>
          </p:cNvPicPr>
          <p:nvPr/>
        </p:nvPicPr>
        <p:blipFill>
          <a:blip r:embed="rId9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39750" y="3933825"/>
            <a:ext cx="2089150" cy="15843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244" name="Скругленный прямоугольник 5" descr="C:\Users\Владелец\Desktop\S7002670.JPG"/>
          <p:cNvSpPr>
            <a:spLocks noChangeArrowheads="1"/>
          </p:cNvSpPr>
          <p:nvPr/>
        </p:nvSpPr>
        <p:spPr bwMode="auto">
          <a:xfrm>
            <a:off x="539750" y="2133600"/>
            <a:ext cx="2087563" cy="1582738"/>
          </a:xfrm>
          <a:prstGeom prst="roundRect">
            <a:avLst>
              <a:gd name="adj" fmla="val 0"/>
            </a:avLst>
          </a:prstGeom>
          <a:blipFill dpi="0" rotWithShape="1">
            <a:blip r:embed="rId10" cstate="print">
              <a:lum bright="20000" contrast="40000"/>
            </a:blip>
            <a:srcRect/>
            <a:stretch>
              <a:fillRect/>
            </a:stretch>
          </a:blipFill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517232"/>
            <a:ext cx="3204865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Тренинг «Тропинкой мудрой </a:t>
            </a:r>
          </a:p>
          <a:p>
            <a:pPr algn="ctr" eaLnBrk="1" hangingPunct="1">
              <a:defRPr/>
            </a:pP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родительской любви»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4048" y="5517232"/>
            <a:ext cx="3384377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Семинар-практикум «</a:t>
            </a:r>
            <a:r>
              <a:rPr lang="ru-RU" sz="2000" dirty="0" smtClean="0">
                <a:ln w="18415" cmpd="sng">
                  <a:solidFill>
                    <a:srgbClr val="663300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Речь на кончиках пальцев»</a:t>
            </a:r>
            <a:endParaRPr lang="ru-RU" sz="2000" dirty="0">
              <a:ln w="18415" cmpd="sng">
                <a:solidFill>
                  <a:srgbClr val="663300"/>
                </a:solidFill>
                <a:prstDash val="solid"/>
              </a:ln>
              <a:solidFill>
                <a:srgbClr val="CC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53" name="Рисунок 7" descr="C:\Users\Administrator\Desktop\семинар с родителями\DSC01198.JP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>
            <a:off x="4356100" y="188913"/>
            <a:ext cx="2089150" cy="158273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598</Words>
  <Application>Microsoft Office PowerPoint</Application>
  <PresentationFormat>Экран (4:3)</PresentationFormat>
  <Paragraphs>126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Песня</dc:creator>
  <cp:lastModifiedBy>-</cp:lastModifiedBy>
  <cp:revision>174</cp:revision>
  <dcterms:created xsi:type="dcterms:W3CDTF">2011-11-06T03:59:11Z</dcterms:created>
  <dcterms:modified xsi:type="dcterms:W3CDTF">2018-10-25T07:46:38Z</dcterms:modified>
</cp:coreProperties>
</file>