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58" r:id="rId5"/>
    <p:sldId id="259" r:id="rId6"/>
    <p:sldId id="263" r:id="rId7"/>
    <p:sldId id="264" r:id="rId8"/>
    <p:sldId id="262" r:id="rId9"/>
    <p:sldId id="266" r:id="rId10"/>
    <p:sldId id="261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7C139-CC3E-45F4-A56B-8B6DC5C65C2F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6E81D-6B5F-4426-A3FF-D6B81FCE0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171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6E81D-6B5F-4426-A3FF-D6B81FCE0F0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59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67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9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3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97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00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59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7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437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51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56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75FC-7B0D-4760-AB4E-A8E64EF107EC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6675C-5E7E-4E31-820C-551889CB9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50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96982" y="0"/>
            <a:ext cx="12482946" cy="6858000"/>
            <a:chOff x="-96982" y="0"/>
            <a:chExt cx="12482946" cy="68580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6982" y="0"/>
              <a:ext cx="12288982" cy="68580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011381" y="0"/>
              <a:ext cx="9393382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Презентация проекта по </a:t>
              </a:r>
              <a:r>
                <a:rPr lang="ru-RU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патриотическому </a:t>
              </a:r>
              <a:r>
                <a:rPr lang="ru-RU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воспитанию детей подготовительной логопедической </a:t>
              </a:r>
              <a:r>
                <a:rPr lang="ru-RU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группы</a:t>
              </a:r>
            </a:p>
            <a:p>
              <a:pPr lvl="0" algn="ctr"/>
              <a:r>
                <a:rPr lang="ru-RU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КОСТЮМЫ НАРОДОВ РОССИИ</a:t>
              </a:r>
              <a:r>
                <a:rPr lang="ru-RU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ru-RU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0" y="6399972"/>
              <a:ext cx="123859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b="1" dirty="0">
                  <a:solidFill>
                    <a:prstClr val="black"/>
                  </a:solidFill>
                </a:rPr>
                <a:t>Подготовила воспитатель МБДОУ г. Керчи РК «Детский сад комбинированного вида № 55 «Хрусталик» Переверзова Е.А.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66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3" y="706580"/>
            <a:ext cx="2959676" cy="3879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96835" y="56506"/>
            <a:ext cx="7467601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25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сказок и легенд, отражающих особенности национальной культуры, одежды.</a:t>
            </a:r>
            <a:endParaRPr lang="ru-RU" sz="225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31" y="1103145"/>
            <a:ext cx="6359236" cy="5541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4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529" y="-297"/>
            <a:ext cx="12193057" cy="6858594"/>
            <a:chOff x="-529" y="-297"/>
            <a:chExt cx="12193057" cy="68585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360076" y="108741"/>
              <a:ext cx="7448942" cy="833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2250" b="1" i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Рассматривание изделий мастеров кружевоплетения, вышивки и др.</a:t>
              </a:r>
              <a:endParaRPr lang="ru-RU" sz="225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69" y="525393"/>
              <a:ext cx="4267200" cy="36437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772" y="525392"/>
              <a:ext cx="4089493" cy="36437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685" y="3238535"/>
              <a:ext cx="4424876" cy="34082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2360" y="1331588"/>
              <a:ext cx="2073210" cy="1695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0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529" y="-297"/>
            <a:ext cx="12193057" cy="6858594"/>
            <a:chOff x="-529" y="-297"/>
            <a:chExt cx="12193057" cy="68585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185010" y="0"/>
              <a:ext cx="5821978" cy="438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250" b="1" i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Использование народных подвижных игр: </a:t>
              </a:r>
              <a:endParaRPr lang="ru-RU" sz="2250" b="1" i="1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335282" y="438582"/>
              <a:ext cx="782010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50" b="1" i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русская игра «Наш платочек», </a:t>
              </a:r>
            </a:p>
            <a:p>
              <a:r>
                <a:rPr lang="ru-RU" sz="2250" b="1" i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ru-RU" sz="2250" b="1" i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                               </a:t>
              </a:r>
              <a:r>
                <a:rPr lang="ru-RU" sz="2250" b="1" i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бурятская игра «Иголка, нитка, узелок».</a:t>
              </a:r>
              <a:endParaRPr lang="ru-RU" sz="2250" b="1" i="1" dirty="0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44" y="877164"/>
              <a:ext cx="3602182" cy="29094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5491" y="3680187"/>
              <a:ext cx="3457977" cy="30594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765" y="1223412"/>
              <a:ext cx="3939031" cy="31961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546" y="3722683"/>
              <a:ext cx="3535685" cy="30594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0236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529" y="-297"/>
            <a:ext cx="12193057" cy="6858594"/>
            <a:chOff x="-529" y="-297"/>
            <a:chExt cx="12193057" cy="68585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355273" y="234028"/>
              <a:ext cx="7474526" cy="2315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0"/>
                </a:spcAft>
              </a:pPr>
              <a:r>
                <a:rPr lang="ru-RU" sz="2250" b="1" i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Использование дидактических игр: </a:t>
              </a:r>
            </a:p>
            <a:p>
              <a:pPr marL="342900" lvl="0" indent="-342900">
                <a:lnSpc>
                  <a:spcPct val="107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ru-RU" sz="2250" b="1" i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настольно – печатные игры: «Сложи картинку», «Найди лишние», «Найди по тени русскую национальную одежду», «Продолжи вышивку»; </a:t>
              </a:r>
            </a:p>
            <a:p>
              <a:pPr marL="342900" lvl="0" indent="-342900">
                <a:lnSpc>
                  <a:spcPct val="107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ru-RU" sz="2250" b="1" i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речевые игры: «Скажи наоборот», «Назови, какой, какая, какие?»</a:t>
              </a:r>
              <a:endParaRPr lang="ru-RU" sz="225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14599" y="2549277"/>
              <a:ext cx="3119005" cy="4175081"/>
            </a:xfrm>
            <a:prstGeom prst="rect">
              <a:avLst/>
            </a:prstGeom>
          </p:spPr>
        </p:pic>
        <p:sp>
          <p:nvSpPr>
            <p:cNvPr id="5" name="Овальная выноска 4"/>
            <p:cNvSpPr/>
            <p:nvPr/>
          </p:nvSpPr>
          <p:spPr>
            <a:xfrm>
              <a:off x="5786004" y="2549277"/>
              <a:ext cx="4043795" cy="1563965"/>
            </a:xfrm>
            <a:prstGeom prst="wedgeEllipseCallout">
              <a:avLst>
                <a:gd name="adj1" fmla="val -89692"/>
                <a:gd name="adj2" fmla="val 54340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Повседневная – нарядная</a:t>
              </a:r>
            </a:p>
            <a:p>
              <a:pPr algn="ctr"/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Чистая – грязная…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2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529" y="-297"/>
            <a:ext cx="12193057" cy="6858594"/>
            <a:chOff x="-529" y="-297"/>
            <a:chExt cx="12193057" cy="68585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521427" y="390308"/>
              <a:ext cx="3209020" cy="438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25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Д/и «Сложи </a:t>
              </a:r>
              <a:r>
                <a:rPr lang="ru-RU" sz="22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картинку»</a:t>
              </a:r>
              <a:endParaRPr lang="ru-RU" dirty="0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66052" y="1094214"/>
              <a:ext cx="5177058" cy="49876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Прямоугольник 4"/>
            <p:cNvSpPr/>
            <p:nvPr/>
          </p:nvSpPr>
          <p:spPr>
            <a:xfrm>
              <a:off x="7019280" y="390308"/>
              <a:ext cx="2884123" cy="438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25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Д/и «Найди </a:t>
              </a:r>
              <a:r>
                <a:rPr lang="ru-RU" sz="22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лишние</a:t>
              </a:r>
              <a:r>
                <a:rPr lang="ru-RU" sz="225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ru-RU" dirty="0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58489" y="1163487"/>
              <a:ext cx="5177057" cy="48490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7996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529" y="-297"/>
            <a:ext cx="12193057" cy="6858594"/>
            <a:chOff x="-529" y="-297"/>
            <a:chExt cx="12193057" cy="68585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327562" y="154839"/>
              <a:ext cx="7467601" cy="438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5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Д/и «Найди </a:t>
              </a:r>
              <a:r>
                <a:rPr lang="ru-RU" sz="22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 тени русскую национальную одежду</a:t>
              </a:r>
              <a:r>
                <a:rPr lang="ru-RU" sz="225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ru-RU" dirty="0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64" y="593421"/>
              <a:ext cx="4724399" cy="37291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Прямоугольник 4"/>
            <p:cNvSpPr/>
            <p:nvPr/>
          </p:nvSpPr>
          <p:spPr>
            <a:xfrm>
              <a:off x="6352307" y="2019437"/>
              <a:ext cx="3725956" cy="438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25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Д/и «Продолжи </a:t>
              </a:r>
              <a:r>
                <a:rPr lang="ru-RU" sz="22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вышивку</a:t>
              </a:r>
              <a:r>
                <a:rPr lang="ru-RU" sz="225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</a:t>
              </a:r>
              <a:endParaRPr lang="ru-RU" dirty="0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86368" y="2894301"/>
              <a:ext cx="4180690" cy="35277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376763" y="3071812"/>
              <a:ext cx="4180689" cy="317269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2039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529" y="-297"/>
            <a:ext cx="12193057" cy="6858594"/>
            <a:chOff x="-529" y="-297"/>
            <a:chExt cx="12193057" cy="68585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479963" y="116147"/>
              <a:ext cx="7398327" cy="2463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lnSpc>
                  <a:spcPct val="107000"/>
                </a:lnSpc>
                <a:buFont typeface="Wingdings" panose="05000000000000000000" pitchFamily="2" charset="2"/>
                <a:buChar char="q"/>
              </a:pPr>
              <a:r>
                <a:rPr lang="ru-RU" sz="24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Занятие по ознакомлению с окружающим: </a:t>
              </a:r>
              <a:r>
                <a:rPr lang="ru-RU" sz="24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«Костюмы народов России. </a:t>
              </a:r>
              <a:r>
                <a:rPr lang="ru-RU" sz="2400" b="1" i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Кружево и орнамент в русских </a:t>
              </a:r>
              <a:r>
                <a:rPr lang="ru-RU" sz="2400" b="1" i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народных </a:t>
              </a:r>
              <a:r>
                <a:rPr lang="ru-RU" sz="2400" b="1" i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костюмах»;</a:t>
              </a:r>
              <a:endPara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q"/>
              </a:pPr>
              <a:r>
                <a:rPr lang="ru-RU" sz="24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Занятия по лепке «Древнерусский женский головной </a:t>
              </a:r>
              <a:r>
                <a:rPr lang="ru-RU" sz="24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убор»</a:t>
              </a:r>
              <a:r>
                <a:rPr lang="ru-RU" sz="2400" b="1" i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ru-RU" sz="24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 </a:t>
              </a:r>
              <a:r>
                <a:rPr lang="ru-RU" sz="24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рисованию: </a:t>
              </a:r>
              <a:r>
                <a:rPr lang="ru-RU" sz="24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«Вологодское кружево». </a:t>
              </a:r>
              <a:endParaRPr lang="ru-RU" sz="24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53" y="2590800"/>
              <a:ext cx="2830173" cy="1671637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1312" y="2595562"/>
              <a:ext cx="2640347" cy="168705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245" y="2591222"/>
              <a:ext cx="2512530" cy="169139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879" y="2590800"/>
              <a:ext cx="2558545" cy="1723998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01" y="4726993"/>
              <a:ext cx="2830173" cy="171910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167" y="4726992"/>
              <a:ext cx="2570231" cy="172922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232" y="4726993"/>
              <a:ext cx="2405650" cy="17292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9864" y="4726993"/>
              <a:ext cx="2558545" cy="1719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43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529" y="-297"/>
            <a:ext cx="12193057" cy="6858594"/>
            <a:chOff x="-529" y="-297"/>
            <a:chExt cx="12193057" cy="68585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507671" y="193964"/>
              <a:ext cx="7370619" cy="1211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3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Заключительный этап.</a:t>
              </a:r>
            </a:p>
            <a:p>
              <a:pPr lvl="0"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2250" b="1" i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Интерактивная игра «Одень куклу в национальный русский костюм»</a:t>
              </a:r>
              <a:endParaRPr lang="ru-RU" sz="225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81676" y="1364413"/>
              <a:ext cx="3643748" cy="296540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0000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40041" y="3345575"/>
              <a:ext cx="3741172" cy="290358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0000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88816" y="1876382"/>
              <a:ext cx="3660846" cy="272000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0000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618358" y="3379873"/>
              <a:ext cx="3900501" cy="283498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0000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5039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529" y="-297"/>
            <a:ext cx="12193057" cy="6858594"/>
            <a:chOff x="-529" y="-297"/>
            <a:chExt cx="12193057" cy="68585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748965" y="116275"/>
              <a:ext cx="669406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250" b="1" i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Изготовление с детьми коллективного коллажа «Народные костюмы России»</a:t>
              </a:r>
              <a:endParaRPr lang="ru-RU" sz="2250" b="1" i="1" dirty="0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96499" y="353574"/>
              <a:ext cx="5762931" cy="6858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C000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5948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3673" y="692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-529" y="-297"/>
            <a:ext cx="12193057" cy="6858594"/>
            <a:chOff x="-529" y="-297"/>
            <a:chExt cx="12193057" cy="68585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2982" y="2840181"/>
              <a:ext cx="7495309" cy="388749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7673" y="162924"/>
              <a:ext cx="7370618" cy="2546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325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299855" y="728261"/>
              <a:ext cx="786938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250" b="1" i="1" spc="-5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RU" sz="225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ид</a:t>
              </a:r>
              <a:r>
                <a:rPr lang="ru-RU" sz="2250" b="1" i="1" spc="-1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проек</a:t>
              </a:r>
              <a:r>
                <a:rPr lang="ru-RU" sz="2250" b="1" i="1" spc="1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  <a:r>
                <a:rPr lang="ru-RU" sz="225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250" b="1" i="1" spc="-1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ru-RU" sz="2250" i="1" spc="-15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ин</a:t>
              </a:r>
              <a:r>
                <a:rPr lang="ru-RU" sz="2250" i="1" spc="-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ор</a:t>
              </a:r>
              <a:r>
                <a:rPr lang="ru-RU" sz="2250" i="1" spc="-1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ационно</a:t>
              </a:r>
              <a:r>
                <a:rPr lang="ru-RU" sz="2250" i="1" spc="-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ru-RU" sz="2250" i="1" spc="-2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позна</a:t>
              </a:r>
              <a:r>
                <a:rPr lang="ru-RU" sz="2250" i="1" spc="-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250" i="1" spc="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  <a:r>
                <a:rPr lang="ru-RU" sz="2250" i="1" spc="-1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50" i="1" spc="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ь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  <a:r>
                <a:rPr lang="ru-RU" sz="2250" i="1" spc="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ы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й, </a:t>
              </a:r>
              <a:r>
                <a:rPr lang="ru-RU" sz="225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группо</a:t>
              </a:r>
              <a:r>
                <a:rPr lang="ru-RU" sz="2250" i="1" spc="-1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RU" sz="225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ой</a:t>
              </a:r>
              <a:r>
                <a:rPr lang="ru-RU" sz="2250" i="1" spc="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25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/>
              <a:r>
                <a:rPr lang="ru-RU" sz="2250" b="1" i="1" spc="-5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25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ро</a:t>
              </a:r>
              <a:r>
                <a:rPr lang="ru-RU" sz="2250" b="1" i="1" spc="-5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  <a:r>
                <a:rPr lang="ru-RU" sz="225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 реа</a:t>
              </a:r>
              <a:r>
                <a:rPr lang="ru-RU" sz="2250" b="1" i="1" spc="5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5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изаци</a:t>
              </a:r>
              <a:r>
                <a:rPr lang="ru-RU" sz="2250" b="1" i="1" spc="5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ru-RU" sz="225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ru-RU" sz="2250" i="1" spc="2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краткосрочный (с 10.03. по 19.03.)</a:t>
              </a:r>
            </a:p>
            <a:p>
              <a:pPr lvl="0"/>
              <a:r>
                <a:rPr lang="ru-RU" sz="2250" b="1" i="1" spc="-5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2250" b="1" i="1" spc="5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  <a:r>
                <a:rPr lang="ru-RU" sz="225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ъект</a:t>
              </a:r>
              <a:r>
                <a:rPr lang="ru-RU" sz="2250" b="1" i="1" spc="15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исследования: </a:t>
              </a:r>
              <a:r>
                <a:rPr lang="ru-RU" sz="2250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Костюмы народов России.</a:t>
              </a:r>
              <a:endParaRPr lang="ru-RU" sz="22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/>
              <a:r>
                <a:rPr lang="ru-RU" sz="2250" b="1" i="1" spc="-5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Предмет исследования: </a:t>
              </a:r>
              <a:r>
                <a:rPr lang="ru-RU" sz="2250" i="1" spc="-5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Кружева и орнаменты народных    костюмов.</a:t>
              </a:r>
            </a:p>
            <a:p>
              <a:pPr lvl="0"/>
              <a:r>
                <a:rPr lang="ru-RU" sz="2250" b="1" i="1" spc="5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</a:t>
              </a:r>
              <a:r>
                <a:rPr lang="ru-RU" sz="225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ча</a:t>
              </a:r>
              <a:r>
                <a:rPr lang="ru-RU" sz="2250" b="1" i="1" spc="5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250" b="1" i="1" spc="1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  <a:r>
                <a:rPr lang="ru-RU" sz="225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ники</a:t>
              </a:r>
              <a:r>
                <a:rPr lang="ru-RU" sz="2250" b="1" i="1" spc="28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</a:t>
              </a:r>
              <a:r>
                <a:rPr lang="ru-RU" sz="2250" b="1" i="1" spc="5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  <a:r>
                <a:rPr lang="ru-RU" sz="225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  <a:r>
                <a:rPr lang="ru-RU" sz="2250" b="1" i="1" spc="5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  <a:r>
                <a:rPr lang="ru-RU" sz="225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250" b="1" i="1" spc="26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ru-RU" sz="2250" i="1" spc="285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воспи</a:t>
              </a:r>
              <a:r>
                <a:rPr lang="ru-RU" sz="2250" i="1" spc="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  <a:r>
                <a:rPr lang="ru-RU" sz="2250" i="1" spc="-1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те</a:t>
              </a:r>
              <a:r>
                <a:rPr lang="ru-RU" sz="2250" i="1" spc="1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ь</a:t>
              </a:r>
              <a:r>
                <a:rPr lang="ru-RU" sz="2250" i="1" spc="28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Переверзова</a:t>
              </a:r>
              <a:r>
                <a:rPr lang="ru-RU" sz="2250" i="1" spc="28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Е.</a:t>
              </a:r>
              <a:r>
                <a:rPr lang="ru-RU" sz="2250" i="1" spc="-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.,</a:t>
              </a:r>
              <a:r>
                <a:rPr lang="ru-RU" sz="2250" i="1" spc="27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i="1" spc="1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  <a:r>
                <a:rPr lang="ru-RU" sz="2250" i="1" spc="1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  <a:r>
                <a:rPr lang="ru-RU" sz="2250" i="1" spc="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ru-RU" sz="2250" i="1" spc="28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sz="2250" i="1" spc="-2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2250" i="1" spc="1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го</a:t>
              </a:r>
              <a:r>
                <a:rPr lang="ru-RU" sz="2250" i="1" spc="1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2250" i="1" spc="-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ru-RU" sz="2250" i="1" spc="1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  <a:r>
                <a:rPr lang="ru-RU" sz="2250" i="1" spc="-1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50" i="1" spc="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ь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ной логопедической группы</a:t>
              </a:r>
              <a:r>
                <a:rPr lang="ru-RU" sz="2250" i="1" spc="1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2250" i="1" spc="-1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Фантазеры</a:t>
              </a:r>
              <a:r>
                <a:rPr lang="ru-RU" sz="2250" i="1" spc="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ро</a:t>
              </a:r>
              <a:r>
                <a:rPr lang="ru-RU" sz="2250" i="1" spc="1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ru-RU" sz="2250" i="1" spc="1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  <a:r>
                <a:rPr lang="ru-RU" sz="2250" i="1" spc="5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5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 воспитанников.</a:t>
              </a:r>
              <a:endParaRPr lang="ru-RU" sz="225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1581" y="3713019"/>
              <a:ext cx="7245927" cy="2757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3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83437" y="365681"/>
            <a:ext cx="7425123" cy="705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r>
              <a:rPr lang="ru-RU" sz="2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23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Россия – многонациональное государство, где проживают десятки народов с уникальной культурой, бытом и традициями. Эти различия обусловлены географией, историей, религией и климатом. Национальные костюмы отражают богатство культуры, обычаи и уклад жизни. По одежде раньше определяли происхождение, род занятий и статус человека. Одежда выполняет не только защитную функцию, но и социально-культурную, связанную с традициями и верованиями народа. С раннего возраста дети впитывают культуру своего народа, что делает изучение этой темы важным для их воспитания. Педагог должен прививать детям толерантность к другим народам. Национальный костюм помогает детям узнать историю и культуру России, формируя их мировоззрение и уважение к традициям.</a:t>
            </a:r>
            <a:endParaRPr lang="ru-RU" sz="225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3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59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6659" y="365680"/>
            <a:ext cx="7518679" cy="675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25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знакомить детей старшего дошкольного возраста с национальными костюмами разных народов России, с кружевами и орнаментами, украшавшими народные костюмы; развивать интерес к истории, культуре России; воспитывать патриотические качества у дошкольников</a:t>
            </a:r>
            <a:r>
              <a:rPr lang="ru-RU" sz="22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endParaRPr lang="ru-RU" sz="225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  <a:spcAft>
                <a:spcPts val="200"/>
              </a:spcAft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Ознакомление детей с разнообразием национальных костюмов народов России;</a:t>
            </a:r>
            <a:endParaRPr lang="ru-RU" sz="225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эстетического восприятия красоты народных узоров и кружев;</a:t>
            </a:r>
            <a:endParaRPr lang="ru-RU" sz="225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первичных представлений о традициях декоративно-прикладного искусства;</a:t>
            </a:r>
            <a:endParaRPr lang="ru-RU" sz="225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толерантности и уважительного отношения к культуре других народов;</a:t>
            </a:r>
            <a:endParaRPr lang="ru-RU" sz="225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Стимулирование творческой активности дошкольников средствами художественного творчества.</a:t>
            </a:r>
            <a:endParaRPr lang="ru-RU" sz="225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endParaRPr lang="ru-RU" sz="2250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09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5999" y="0"/>
            <a:ext cx="7620000" cy="721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400" b="1" i="1" spc="-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</a:t>
            </a:r>
            <a:r>
              <a:rPr lang="ru-RU" sz="2400" b="1" i="1" spc="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дполагае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ru-RU" sz="2400" b="1" i="1" spc="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</a:t>
            </a:r>
            <a:r>
              <a:rPr lang="ru-RU" sz="2400" b="1" i="1" spc="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зул</a:t>
            </a:r>
            <a:r>
              <a:rPr lang="ru-RU" sz="2400" b="1" i="1" spc="-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i="1" spc="-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i="1" spc="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познакомятся с особенностями национального костюма и декоративно-прикладного искусства народов России;</a:t>
            </a:r>
            <a:endParaRPr lang="ru-RU" sz="225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дошкольников появится интерес к изучению традиций и обычаев своего народа и народов России;</a:t>
            </a:r>
            <a:endParaRPr lang="ru-RU" sz="225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Повысится уровень творческих способностей и мелкой моторики рук;</a:t>
            </a:r>
            <a:endParaRPr lang="ru-RU" sz="225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Укрепится чувство дружбы и взаимопонимания среди сверстников.</a:t>
            </a:r>
            <a:endParaRPr lang="ru-RU" sz="225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станут понимать важность воспитания патриотических качеств в дошкольном возрасте.</a:t>
            </a:r>
            <a:endParaRPr lang="ru-RU" sz="225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Педагог: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 уровень педагогического мастерства;</a:t>
            </a:r>
            <a:endParaRPr lang="ru-RU" sz="225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2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тесно взаимодействовать с родителями по созданию совместного проекта.</a:t>
            </a:r>
            <a:endParaRPr lang="ru-RU" sz="225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</a:pPr>
            <a:endParaRPr lang="ru-RU" sz="225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5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38400" y="1134582"/>
            <a:ext cx="7619473" cy="682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endParaRPr lang="ru-RU" sz="23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1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цели и задач проекта.</a:t>
            </a:r>
            <a:endParaRPr lang="ru-RU" sz="215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1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предметно-развивающей </a:t>
            </a:r>
          </a:p>
          <a:p>
            <a:pPr lvl="0">
              <a:spcAft>
                <a:spcPts val="0"/>
              </a:spcAft>
            </a:pPr>
            <a:r>
              <a:rPr lang="ru-RU" sz="215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1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среды: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</a:pPr>
            <a:endParaRPr lang="ru-RU" sz="215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1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Подбор методической литературы, </a:t>
            </a:r>
          </a:p>
          <a:p>
            <a:pPr lvl="0">
              <a:spcAft>
                <a:spcPts val="0"/>
              </a:spcAft>
            </a:pPr>
            <a:r>
              <a:rPr lang="ru-RU" sz="21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иллюстрационного материала, образцов  </a:t>
            </a:r>
          </a:p>
          <a:p>
            <a:pPr lvl="0">
              <a:spcAft>
                <a:spcPts val="0"/>
              </a:spcAft>
            </a:pPr>
            <a:r>
              <a:rPr lang="ru-RU" sz="215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5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1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народного творчества;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1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педагога с родителями воспитанников о целях и содержании проекта; Рекомендация для родителей: Экскурсия выходного дня в Этнографический музей;</a:t>
            </a:r>
            <a:endParaRPr lang="ru-RU" sz="215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1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презентации, дидактических игр, конспектов занятий по теме проекта;</a:t>
            </a:r>
            <a:endParaRPr lang="ru-RU" sz="215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15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Размещение в прямом доступе для детей материалов для самостоятельной и совместной работы.</a:t>
            </a:r>
            <a:endParaRPr lang="ru-RU" sz="215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</a:pPr>
            <a:endParaRPr lang="ru-RU" sz="215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</a:pPr>
            <a:endParaRPr lang="ru-RU" sz="215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ru-RU" sz="215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215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6" y="104881"/>
            <a:ext cx="2382980" cy="3100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90" y="104881"/>
            <a:ext cx="4475019" cy="3621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167445" y="272276"/>
            <a:ext cx="6096000" cy="8661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проекта.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1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2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24545" y="192666"/>
            <a:ext cx="7384473" cy="1433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этап.  </a:t>
            </a:r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800"/>
              </a:spcAft>
            </a:pPr>
            <a:r>
              <a:rPr lang="ru-RU" sz="225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Просмотр презентации </a:t>
            </a:r>
          </a:p>
          <a:p>
            <a:pPr lvl="0" algn="ctr">
              <a:spcAft>
                <a:spcPts val="800"/>
              </a:spcAft>
            </a:pPr>
            <a:r>
              <a:rPr lang="ru-RU" sz="225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«Национальные костюмы народов России» </a:t>
            </a:r>
            <a:endParaRPr lang="ru-RU" sz="225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5" y="1626328"/>
            <a:ext cx="7384474" cy="48583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46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529" y="-297"/>
            <a:ext cx="12193057" cy="6858594"/>
            <a:chOff x="-529" y="-297"/>
            <a:chExt cx="12193057" cy="685859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297"/>
              <a:ext cx="12193057" cy="685859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355272" y="120145"/>
              <a:ext cx="7523019" cy="1233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800"/>
                </a:spcAft>
              </a:pPr>
              <a:r>
                <a:rPr lang="ru-RU" sz="225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Просмотр </a:t>
              </a:r>
              <a:r>
                <a:rPr lang="ru-RU" sz="225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презентации</a:t>
              </a:r>
            </a:p>
            <a:p>
              <a:pPr lvl="0" algn="ctr">
                <a:spcAft>
                  <a:spcPts val="800"/>
                </a:spcAft>
              </a:pPr>
              <a:r>
                <a:rPr lang="ru-RU" sz="22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«Русский народный костюм. Упоминание русского народного костюма в сказках А.С. Пушкина» 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94" y="1474258"/>
              <a:ext cx="5812378" cy="380001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0000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572" y="2808810"/>
              <a:ext cx="6012873" cy="388320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0000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30006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79071" y="104321"/>
            <a:ext cx="7633855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25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 иллюстраций и обсуждение внешнего вида костюмов, украшений, обуви, головных уборов.</a:t>
            </a:r>
            <a:endParaRPr lang="ru-RU" sz="225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19" y="937625"/>
            <a:ext cx="4829826" cy="2651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937625"/>
            <a:ext cx="4278727" cy="2651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96" y="3767388"/>
            <a:ext cx="4568604" cy="2941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767388"/>
            <a:ext cx="4433453" cy="2944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7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664</Words>
  <Application>Microsoft Office PowerPoint</Application>
  <PresentationFormat>Широкоэкранный</PresentationFormat>
  <Paragraphs>72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21</cp:revision>
  <dcterms:created xsi:type="dcterms:W3CDTF">2026-03-25T15:28:46Z</dcterms:created>
  <dcterms:modified xsi:type="dcterms:W3CDTF">2026-03-25T19:42:54Z</dcterms:modified>
</cp:coreProperties>
</file>